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3" r:id="rId3"/>
    <p:sldId id="276" r:id="rId4"/>
    <p:sldId id="275" r:id="rId5"/>
    <p:sldId id="258" r:id="rId6"/>
    <p:sldId id="259" r:id="rId7"/>
    <p:sldId id="260" r:id="rId8"/>
    <p:sldId id="261" r:id="rId9"/>
    <p:sldId id="264" r:id="rId10"/>
    <p:sldId id="265" r:id="rId11"/>
    <p:sldId id="266" r:id="rId12"/>
    <p:sldId id="271" r:id="rId13"/>
    <p:sldId id="270" r:id="rId14"/>
    <p:sldId id="273" r:id="rId15"/>
    <p:sldId id="268" r:id="rId16"/>
    <p:sldId id="262" r:id="rId17"/>
  </p:sldIdLst>
  <p:sldSz cx="18288000" cy="10287000"/>
  <p:notesSz cx="6858000" cy="9144000"/>
  <p:embeddedFontLst>
    <p:embeddedFont>
      <p:font typeface="Montserrat Bold" panose="020B0604020202020204" charset="0"/>
      <p:regular r:id="rId18"/>
    </p:embeddedFont>
    <p:embeddedFont>
      <p:font typeface="Poppins" panose="00000500000000000000" pitchFamily="2" charset="0"/>
      <p:regular r:id="rId19"/>
      <p:bold r:id="rId20"/>
      <p:italic r:id="rId21"/>
      <p:boldItalic r:id="rId22"/>
    </p:embeddedFont>
    <p:embeddedFont>
      <p:font typeface="Poppins Bold" panose="00000800000000000000"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BC9BC2-D108-4F10-9450-2674DE624355}" v="27" dt="2025-11-27T12:19:03.4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4" d="100"/>
          <a:sy n="74" d="100"/>
        </p:scale>
        <p:origin x="60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evheniia Polishchuk" userId="3e39c86b30cf1c06" providerId="LiveId" clId="{2D5A19D4-E170-423C-AB3F-781045BEA139}"/>
    <pc:docChg chg="undo redo custSel addSld delSld modSld sldOrd">
      <pc:chgData name="Yevheniia Polishchuk" userId="3e39c86b30cf1c06" providerId="LiveId" clId="{2D5A19D4-E170-423C-AB3F-781045BEA139}" dt="2025-11-27T12:19:08.455" v="1855" actId="20577"/>
      <pc:docMkLst>
        <pc:docMk/>
      </pc:docMkLst>
      <pc:sldChg chg="modSp mod ord">
        <pc:chgData name="Yevheniia Polishchuk" userId="3e39c86b30cf1c06" providerId="LiveId" clId="{2D5A19D4-E170-423C-AB3F-781045BEA139}" dt="2025-11-27T11:41:25.104" v="1608" actId="20577"/>
        <pc:sldMkLst>
          <pc:docMk/>
          <pc:sldMk cId="0" sldId="256"/>
        </pc:sldMkLst>
        <pc:spChg chg="mod">
          <ac:chgData name="Yevheniia Polishchuk" userId="3e39c86b30cf1c06" providerId="LiveId" clId="{2D5A19D4-E170-423C-AB3F-781045BEA139}" dt="2025-11-27T09:38:22.749" v="3" actId="1076"/>
          <ac:spMkLst>
            <pc:docMk/>
            <pc:sldMk cId="0" sldId="256"/>
            <ac:spMk id="5" creationId="{00000000-0000-0000-0000-000000000000}"/>
          </ac:spMkLst>
        </pc:spChg>
        <pc:spChg chg="mod">
          <ac:chgData name="Yevheniia Polishchuk" userId="3e39c86b30cf1c06" providerId="LiveId" clId="{2D5A19D4-E170-423C-AB3F-781045BEA139}" dt="2025-11-27T09:46:51.391" v="93" actId="1076"/>
          <ac:spMkLst>
            <pc:docMk/>
            <pc:sldMk cId="0" sldId="256"/>
            <ac:spMk id="6" creationId="{00000000-0000-0000-0000-000000000000}"/>
          </ac:spMkLst>
        </pc:spChg>
        <pc:spChg chg="mod">
          <ac:chgData name="Yevheniia Polishchuk" userId="3e39c86b30cf1c06" providerId="LiveId" clId="{2D5A19D4-E170-423C-AB3F-781045BEA139}" dt="2025-11-27T11:41:25.104" v="1608" actId="20577"/>
          <ac:spMkLst>
            <pc:docMk/>
            <pc:sldMk cId="0" sldId="256"/>
            <ac:spMk id="9" creationId="{00000000-0000-0000-0000-000000000000}"/>
          </ac:spMkLst>
        </pc:spChg>
        <pc:spChg chg="mod">
          <ac:chgData name="Yevheniia Polishchuk" userId="3e39c86b30cf1c06" providerId="LiveId" clId="{2D5A19D4-E170-423C-AB3F-781045BEA139}" dt="2025-11-27T09:46:48.024" v="92" actId="14100"/>
          <ac:spMkLst>
            <pc:docMk/>
            <pc:sldMk cId="0" sldId="256"/>
            <ac:spMk id="12" creationId="{00000000-0000-0000-0000-000000000000}"/>
          </ac:spMkLst>
        </pc:spChg>
        <pc:grpChg chg="mod">
          <ac:chgData name="Yevheniia Polishchuk" userId="3e39c86b30cf1c06" providerId="LiveId" clId="{2D5A19D4-E170-423C-AB3F-781045BEA139}" dt="2025-11-27T09:38:58.797" v="11" actId="1076"/>
          <ac:grpSpMkLst>
            <pc:docMk/>
            <pc:sldMk cId="0" sldId="256"/>
            <ac:grpSpMk id="13" creationId="{00000000-0000-0000-0000-000000000000}"/>
          </ac:grpSpMkLst>
        </pc:grpChg>
      </pc:sldChg>
      <pc:sldChg chg="modSp mod">
        <pc:chgData name="Yevheniia Polishchuk" userId="3e39c86b30cf1c06" providerId="LiveId" clId="{2D5A19D4-E170-423C-AB3F-781045BEA139}" dt="2025-11-27T09:40:02.535" v="34" actId="20577"/>
        <pc:sldMkLst>
          <pc:docMk/>
          <pc:sldMk cId="0" sldId="258"/>
        </pc:sldMkLst>
        <pc:spChg chg="mod">
          <ac:chgData name="Yevheniia Polishchuk" userId="3e39c86b30cf1c06" providerId="LiveId" clId="{2D5A19D4-E170-423C-AB3F-781045BEA139}" dt="2025-11-27T09:40:02.535" v="34" actId="20577"/>
          <ac:spMkLst>
            <pc:docMk/>
            <pc:sldMk cId="0" sldId="258"/>
            <ac:spMk id="89" creationId="{00000000-0000-0000-0000-000000000000}"/>
          </ac:spMkLst>
        </pc:spChg>
      </pc:sldChg>
      <pc:sldChg chg="modSp mod">
        <pc:chgData name="Yevheniia Polishchuk" userId="3e39c86b30cf1c06" providerId="LiveId" clId="{2D5A19D4-E170-423C-AB3F-781045BEA139}" dt="2025-11-27T11:51:46.266" v="1760" actId="20577"/>
        <pc:sldMkLst>
          <pc:docMk/>
          <pc:sldMk cId="0" sldId="260"/>
        </pc:sldMkLst>
        <pc:spChg chg="mod">
          <ac:chgData name="Yevheniia Polishchuk" userId="3e39c86b30cf1c06" providerId="LiveId" clId="{2D5A19D4-E170-423C-AB3F-781045BEA139}" dt="2025-11-27T11:50:38.974" v="1732" actId="20577"/>
          <ac:spMkLst>
            <pc:docMk/>
            <pc:sldMk cId="0" sldId="260"/>
            <ac:spMk id="46" creationId="{00000000-0000-0000-0000-000000000000}"/>
          </ac:spMkLst>
        </pc:spChg>
        <pc:spChg chg="mod">
          <ac:chgData name="Yevheniia Polishchuk" userId="3e39c86b30cf1c06" providerId="LiveId" clId="{2D5A19D4-E170-423C-AB3F-781045BEA139}" dt="2025-11-27T11:51:03.879" v="1733" actId="207"/>
          <ac:spMkLst>
            <pc:docMk/>
            <pc:sldMk cId="0" sldId="260"/>
            <ac:spMk id="50" creationId="{00000000-0000-0000-0000-000000000000}"/>
          </ac:spMkLst>
        </pc:spChg>
        <pc:spChg chg="mod">
          <ac:chgData name="Yevheniia Polishchuk" userId="3e39c86b30cf1c06" providerId="LiveId" clId="{2D5A19D4-E170-423C-AB3F-781045BEA139}" dt="2025-11-27T11:49:52.239" v="1712" actId="20577"/>
          <ac:spMkLst>
            <pc:docMk/>
            <pc:sldMk cId="0" sldId="260"/>
            <ac:spMk id="58" creationId="{00000000-0000-0000-0000-000000000000}"/>
          </ac:spMkLst>
        </pc:spChg>
        <pc:spChg chg="mod">
          <ac:chgData name="Yevheniia Polishchuk" userId="3e39c86b30cf1c06" providerId="LiveId" clId="{2D5A19D4-E170-423C-AB3F-781045BEA139}" dt="2025-11-27T11:51:46.266" v="1760" actId="20577"/>
          <ac:spMkLst>
            <pc:docMk/>
            <pc:sldMk cId="0" sldId="260"/>
            <ac:spMk id="60" creationId="{00000000-0000-0000-0000-000000000000}"/>
          </ac:spMkLst>
        </pc:spChg>
        <pc:spChg chg="mod">
          <ac:chgData name="Yevheniia Polishchuk" userId="3e39c86b30cf1c06" providerId="LiveId" clId="{2D5A19D4-E170-423C-AB3F-781045BEA139}" dt="2025-11-27T11:50:04.921" v="1724" actId="20577"/>
          <ac:spMkLst>
            <pc:docMk/>
            <pc:sldMk cId="0" sldId="260"/>
            <ac:spMk id="63" creationId="{00000000-0000-0000-0000-000000000000}"/>
          </ac:spMkLst>
        </pc:spChg>
      </pc:sldChg>
      <pc:sldChg chg="addSp modSp mod">
        <pc:chgData name="Yevheniia Polishchuk" userId="3e39c86b30cf1c06" providerId="LiveId" clId="{2D5A19D4-E170-423C-AB3F-781045BEA139}" dt="2025-11-27T12:06:03.844" v="1833" actId="1076"/>
        <pc:sldMkLst>
          <pc:docMk/>
          <pc:sldMk cId="0" sldId="262"/>
        </pc:sldMkLst>
        <pc:spChg chg="mod">
          <ac:chgData name="Yevheniia Polishchuk" userId="3e39c86b30cf1c06" providerId="LiveId" clId="{2D5A19D4-E170-423C-AB3F-781045BEA139}" dt="2025-11-27T12:06:03.844" v="1833" actId="1076"/>
          <ac:spMkLst>
            <pc:docMk/>
            <pc:sldMk cId="0" sldId="262"/>
            <ac:spMk id="5" creationId="{00000000-0000-0000-0000-000000000000}"/>
          </ac:spMkLst>
        </pc:spChg>
        <pc:spChg chg="add mod">
          <ac:chgData name="Yevheniia Polishchuk" userId="3e39c86b30cf1c06" providerId="LiveId" clId="{2D5A19D4-E170-423C-AB3F-781045BEA139}" dt="2025-11-27T11:15:00.395" v="964"/>
          <ac:spMkLst>
            <pc:docMk/>
            <pc:sldMk cId="0" sldId="262"/>
            <ac:spMk id="6" creationId="{103D2AD1-BFE0-683E-302A-CFA414FAC8CC}"/>
          </ac:spMkLst>
        </pc:spChg>
        <pc:spChg chg="add mod">
          <ac:chgData name="Yevheniia Polishchuk" userId="3e39c86b30cf1c06" providerId="LiveId" clId="{2D5A19D4-E170-423C-AB3F-781045BEA139}" dt="2025-11-27T11:15:15.158" v="968" actId="14100"/>
          <ac:spMkLst>
            <pc:docMk/>
            <pc:sldMk cId="0" sldId="262"/>
            <ac:spMk id="7" creationId="{D33C7F3F-1A97-1D5A-748D-09BEC9C1EADA}"/>
          </ac:spMkLst>
        </pc:spChg>
        <pc:spChg chg="mod">
          <ac:chgData name="Yevheniia Polishchuk" userId="3e39c86b30cf1c06" providerId="LiveId" clId="{2D5A19D4-E170-423C-AB3F-781045BEA139}" dt="2025-11-27T11:15:24.098" v="969"/>
          <ac:spMkLst>
            <pc:docMk/>
            <pc:sldMk cId="0" sldId="262"/>
            <ac:spMk id="18" creationId="{D0D7DD52-D173-942B-0CC2-D0DC53C8D744}"/>
          </ac:spMkLst>
        </pc:spChg>
        <pc:spChg chg="mod">
          <ac:chgData name="Yevheniia Polishchuk" userId="3e39c86b30cf1c06" providerId="LiveId" clId="{2D5A19D4-E170-423C-AB3F-781045BEA139}" dt="2025-11-27T11:15:24.098" v="969"/>
          <ac:spMkLst>
            <pc:docMk/>
            <pc:sldMk cId="0" sldId="262"/>
            <ac:spMk id="20" creationId="{54C17F4A-753C-0340-ACE3-5BE1AE7E32D3}"/>
          </ac:spMkLst>
        </pc:spChg>
        <pc:spChg chg="mod">
          <ac:chgData name="Yevheniia Polishchuk" userId="3e39c86b30cf1c06" providerId="LiveId" clId="{2D5A19D4-E170-423C-AB3F-781045BEA139}" dt="2025-11-27T11:15:24.098" v="969"/>
          <ac:spMkLst>
            <pc:docMk/>
            <pc:sldMk cId="0" sldId="262"/>
            <ac:spMk id="22" creationId="{A0AAC975-71F7-6F45-5E36-4612294567D9}"/>
          </ac:spMkLst>
        </pc:spChg>
        <pc:spChg chg="mod">
          <ac:chgData name="Yevheniia Polishchuk" userId="3e39c86b30cf1c06" providerId="LiveId" clId="{2D5A19D4-E170-423C-AB3F-781045BEA139}" dt="2025-11-27T11:15:24.098" v="969"/>
          <ac:spMkLst>
            <pc:docMk/>
            <pc:sldMk cId="0" sldId="262"/>
            <ac:spMk id="23" creationId="{4281815B-5DE2-55A1-2668-460358BD6B89}"/>
          </ac:spMkLst>
        </pc:spChg>
        <pc:spChg chg="mod">
          <ac:chgData name="Yevheniia Polishchuk" userId="3e39c86b30cf1c06" providerId="LiveId" clId="{2D5A19D4-E170-423C-AB3F-781045BEA139}" dt="2025-11-27T11:15:24.098" v="969"/>
          <ac:spMkLst>
            <pc:docMk/>
            <pc:sldMk cId="0" sldId="262"/>
            <ac:spMk id="24" creationId="{B78C2EB5-D21E-6805-971E-2FFA9015166E}"/>
          </ac:spMkLst>
        </pc:spChg>
        <pc:spChg chg="mod">
          <ac:chgData name="Yevheniia Polishchuk" userId="3e39c86b30cf1c06" providerId="LiveId" clId="{2D5A19D4-E170-423C-AB3F-781045BEA139}" dt="2025-11-27T11:15:24.098" v="969"/>
          <ac:spMkLst>
            <pc:docMk/>
            <pc:sldMk cId="0" sldId="262"/>
            <ac:spMk id="25" creationId="{54C1B2E8-2880-688E-993F-4E83EA8297FE}"/>
          </ac:spMkLst>
        </pc:spChg>
        <pc:spChg chg="mod">
          <ac:chgData name="Yevheniia Polishchuk" userId="3e39c86b30cf1c06" providerId="LiveId" clId="{2D5A19D4-E170-423C-AB3F-781045BEA139}" dt="2025-11-27T11:15:24.098" v="969"/>
          <ac:spMkLst>
            <pc:docMk/>
            <pc:sldMk cId="0" sldId="262"/>
            <ac:spMk id="27" creationId="{45FE093B-096D-5408-16E1-26D90A3A068D}"/>
          </ac:spMkLst>
        </pc:spChg>
        <pc:spChg chg="mod">
          <ac:chgData name="Yevheniia Polishchuk" userId="3e39c86b30cf1c06" providerId="LiveId" clId="{2D5A19D4-E170-423C-AB3F-781045BEA139}" dt="2025-11-27T11:15:24.098" v="969"/>
          <ac:spMkLst>
            <pc:docMk/>
            <pc:sldMk cId="0" sldId="262"/>
            <ac:spMk id="28" creationId="{3D99F3BE-222D-A250-C562-334BCF892C45}"/>
          </ac:spMkLst>
        </pc:spChg>
        <pc:spChg chg="mod">
          <ac:chgData name="Yevheniia Polishchuk" userId="3e39c86b30cf1c06" providerId="LiveId" clId="{2D5A19D4-E170-423C-AB3F-781045BEA139}" dt="2025-11-27T11:15:24.098" v="969"/>
          <ac:spMkLst>
            <pc:docMk/>
            <pc:sldMk cId="0" sldId="262"/>
            <ac:spMk id="29" creationId="{CA528ACF-6DDA-4A07-C5ED-4424B75771C9}"/>
          </ac:spMkLst>
        </pc:spChg>
        <pc:spChg chg="mod">
          <ac:chgData name="Yevheniia Polishchuk" userId="3e39c86b30cf1c06" providerId="LiveId" clId="{2D5A19D4-E170-423C-AB3F-781045BEA139}" dt="2025-11-27T11:15:24.098" v="969"/>
          <ac:spMkLst>
            <pc:docMk/>
            <pc:sldMk cId="0" sldId="262"/>
            <ac:spMk id="30" creationId="{78C05107-7919-8319-6409-49CDEC09DBB4}"/>
          </ac:spMkLst>
        </pc:spChg>
        <pc:grpChg chg="mod">
          <ac:chgData name="Yevheniia Polishchuk" userId="3e39c86b30cf1c06" providerId="LiveId" clId="{2D5A19D4-E170-423C-AB3F-781045BEA139}" dt="2025-11-27T11:15:30.104" v="971" actId="1076"/>
          <ac:grpSpMkLst>
            <pc:docMk/>
            <pc:sldMk cId="0" sldId="262"/>
            <ac:grpSpMk id="8" creationId="{2DB43E92-7B39-3BEF-4F3E-01A0B00AB765}"/>
          </ac:grpSpMkLst>
        </pc:grpChg>
      </pc:sldChg>
      <pc:sldChg chg="delSp modSp mod ord">
        <pc:chgData name="Yevheniia Polishchuk" userId="3e39c86b30cf1c06" providerId="LiveId" clId="{2D5A19D4-E170-423C-AB3F-781045BEA139}" dt="2025-11-27T12:19:08.455" v="1855" actId="20577"/>
        <pc:sldMkLst>
          <pc:docMk/>
          <pc:sldMk cId="2317543996" sldId="263"/>
        </pc:sldMkLst>
        <pc:spChg chg="mod">
          <ac:chgData name="Yevheniia Polishchuk" userId="3e39c86b30cf1c06" providerId="LiveId" clId="{2D5A19D4-E170-423C-AB3F-781045BEA139}" dt="2025-11-27T12:18:41.131" v="1845" actId="20577"/>
          <ac:spMkLst>
            <pc:docMk/>
            <pc:sldMk cId="2317543996" sldId="263"/>
            <ac:spMk id="3" creationId="{00000000-0000-0000-0000-000000000000}"/>
          </ac:spMkLst>
        </pc:spChg>
        <pc:spChg chg="mod">
          <ac:chgData name="Yevheniia Polishchuk" userId="3e39c86b30cf1c06" providerId="LiveId" clId="{2D5A19D4-E170-423C-AB3F-781045BEA139}" dt="2025-11-27T11:45:45.585" v="1702" actId="20577"/>
          <ac:spMkLst>
            <pc:docMk/>
            <pc:sldMk cId="2317543996" sldId="263"/>
            <ac:spMk id="4" creationId="{00000000-0000-0000-0000-000000000000}"/>
          </ac:spMkLst>
        </pc:spChg>
        <pc:spChg chg="mod">
          <ac:chgData name="Yevheniia Polishchuk" userId="3e39c86b30cf1c06" providerId="LiveId" clId="{2D5A19D4-E170-423C-AB3F-781045BEA139}" dt="2025-11-27T12:19:08.455" v="1855" actId="20577"/>
          <ac:spMkLst>
            <pc:docMk/>
            <pc:sldMk cId="2317543996" sldId="263"/>
            <ac:spMk id="5" creationId="{00000000-0000-0000-0000-000000000000}"/>
          </ac:spMkLst>
        </pc:spChg>
        <pc:spChg chg="mod">
          <ac:chgData name="Yevheniia Polishchuk" userId="3e39c86b30cf1c06" providerId="LiveId" clId="{2D5A19D4-E170-423C-AB3F-781045BEA139}" dt="2025-11-27T11:44:09.986" v="1695" actId="108"/>
          <ac:spMkLst>
            <pc:docMk/>
            <pc:sldMk cId="2317543996" sldId="263"/>
            <ac:spMk id="6" creationId="{00000000-0000-0000-0000-000000000000}"/>
          </ac:spMkLst>
        </pc:spChg>
        <pc:spChg chg="del">
          <ac:chgData name="Yevheniia Polishchuk" userId="3e39c86b30cf1c06" providerId="LiveId" clId="{2D5A19D4-E170-423C-AB3F-781045BEA139}" dt="2025-11-27T11:33:07.142" v="1469" actId="478"/>
          <ac:spMkLst>
            <pc:docMk/>
            <pc:sldMk cId="2317543996" sldId="263"/>
            <ac:spMk id="7" creationId="{00000000-0000-0000-0000-000000000000}"/>
          </ac:spMkLst>
        </pc:spChg>
        <pc:spChg chg="del">
          <ac:chgData name="Yevheniia Polishchuk" userId="3e39c86b30cf1c06" providerId="LiveId" clId="{2D5A19D4-E170-423C-AB3F-781045BEA139}" dt="2025-11-27T11:33:13.438" v="1471" actId="478"/>
          <ac:spMkLst>
            <pc:docMk/>
            <pc:sldMk cId="2317543996" sldId="263"/>
            <ac:spMk id="8" creationId="{00000000-0000-0000-0000-000000000000}"/>
          </ac:spMkLst>
        </pc:spChg>
        <pc:spChg chg="mod">
          <ac:chgData name="Yevheniia Polishchuk" userId="3e39c86b30cf1c06" providerId="LiveId" clId="{2D5A19D4-E170-423C-AB3F-781045BEA139}" dt="2025-11-27T11:32:27.447" v="1438" actId="20577"/>
          <ac:spMkLst>
            <pc:docMk/>
            <pc:sldMk cId="2317543996" sldId="263"/>
            <ac:spMk id="9" creationId="{00000000-0000-0000-0000-000000000000}"/>
          </ac:spMkLst>
        </pc:spChg>
        <pc:spChg chg="del mod">
          <ac:chgData name="Yevheniia Polishchuk" userId="3e39c86b30cf1c06" providerId="LiveId" clId="{2D5A19D4-E170-423C-AB3F-781045BEA139}" dt="2025-11-27T11:33:04.774" v="1468" actId="478"/>
          <ac:spMkLst>
            <pc:docMk/>
            <pc:sldMk cId="2317543996" sldId="263"/>
            <ac:spMk id="10" creationId="{00000000-0000-0000-0000-000000000000}"/>
          </ac:spMkLst>
        </pc:spChg>
        <pc:spChg chg="del">
          <ac:chgData name="Yevheniia Polishchuk" userId="3e39c86b30cf1c06" providerId="LiveId" clId="{2D5A19D4-E170-423C-AB3F-781045BEA139}" dt="2025-11-27T11:33:10.133" v="1470" actId="478"/>
          <ac:spMkLst>
            <pc:docMk/>
            <pc:sldMk cId="2317543996" sldId="263"/>
            <ac:spMk id="11" creationId="{00000000-0000-0000-0000-000000000000}"/>
          </ac:spMkLst>
        </pc:spChg>
        <pc:spChg chg="mod">
          <ac:chgData name="Yevheniia Polishchuk" userId="3e39c86b30cf1c06" providerId="LiveId" clId="{2D5A19D4-E170-423C-AB3F-781045BEA139}" dt="2025-11-27T11:44:18.989" v="1699" actId="20577"/>
          <ac:spMkLst>
            <pc:docMk/>
            <pc:sldMk cId="2317543996" sldId="263"/>
            <ac:spMk id="12" creationId="{00000000-0000-0000-0000-000000000000}"/>
          </ac:spMkLst>
        </pc:spChg>
      </pc:sldChg>
      <pc:sldChg chg="modSp mod">
        <pc:chgData name="Yevheniia Polishchuk" userId="3e39c86b30cf1c06" providerId="LiveId" clId="{2D5A19D4-E170-423C-AB3F-781045BEA139}" dt="2025-11-27T11:57:38.804" v="1783" actId="20577"/>
        <pc:sldMkLst>
          <pc:docMk/>
          <pc:sldMk cId="3622591428" sldId="264"/>
        </pc:sldMkLst>
        <pc:spChg chg="mod">
          <ac:chgData name="Yevheniia Polishchuk" userId="3e39c86b30cf1c06" providerId="LiveId" clId="{2D5A19D4-E170-423C-AB3F-781045BEA139}" dt="2025-11-27T09:41:07.434" v="35" actId="12"/>
          <ac:spMkLst>
            <pc:docMk/>
            <pc:sldMk cId="3622591428" sldId="264"/>
            <ac:spMk id="16" creationId="{00000000-0000-0000-0000-000000000000}"/>
          </ac:spMkLst>
        </pc:spChg>
        <pc:spChg chg="mod">
          <ac:chgData name="Yevheniia Polishchuk" userId="3e39c86b30cf1c06" providerId="LiveId" clId="{2D5A19D4-E170-423C-AB3F-781045BEA139}" dt="2025-11-27T09:41:22.601" v="38" actId="1076"/>
          <ac:spMkLst>
            <pc:docMk/>
            <pc:sldMk cId="3622591428" sldId="264"/>
            <ac:spMk id="18" creationId="{00000000-0000-0000-0000-000000000000}"/>
          </ac:spMkLst>
        </pc:spChg>
        <pc:spChg chg="mod">
          <ac:chgData name="Yevheniia Polishchuk" userId="3e39c86b30cf1c06" providerId="LiveId" clId="{2D5A19D4-E170-423C-AB3F-781045BEA139}" dt="2025-11-27T11:55:02.916" v="1763" actId="20577"/>
          <ac:spMkLst>
            <pc:docMk/>
            <pc:sldMk cId="3622591428" sldId="264"/>
            <ac:spMk id="19" creationId="{00000000-0000-0000-0000-000000000000}"/>
          </ac:spMkLst>
        </pc:spChg>
        <pc:spChg chg="mod">
          <ac:chgData name="Yevheniia Polishchuk" userId="3e39c86b30cf1c06" providerId="LiveId" clId="{2D5A19D4-E170-423C-AB3F-781045BEA139}" dt="2025-11-27T11:56:16.797" v="1768" actId="20577"/>
          <ac:spMkLst>
            <pc:docMk/>
            <pc:sldMk cId="3622591428" sldId="264"/>
            <ac:spMk id="22" creationId="{00000000-0000-0000-0000-000000000000}"/>
          </ac:spMkLst>
        </pc:spChg>
        <pc:spChg chg="mod">
          <ac:chgData name="Yevheniia Polishchuk" userId="3e39c86b30cf1c06" providerId="LiveId" clId="{2D5A19D4-E170-423C-AB3F-781045BEA139}" dt="2025-11-27T11:57:15.935" v="1772" actId="20577"/>
          <ac:spMkLst>
            <pc:docMk/>
            <pc:sldMk cId="3622591428" sldId="264"/>
            <ac:spMk id="25" creationId="{00000000-0000-0000-0000-000000000000}"/>
          </ac:spMkLst>
        </pc:spChg>
        <pc:spChg chg="mod">
          <ac:chgData name="Yevheniia Polishchuk" userId="3e39c86b30cf1c06" providerId="LiveId" clId="{2D5A19D4-E170-423C-AB3F-781045BEA139}" dt="2025-11-27T11:56:51.240" v="1769" actId="20577"/>
          <ac:spMkLst>
            <pc:docMk/>
            <pc:sldMk cId="3622591428" sldId="264"/>
            <ac:spMk id="28" creationId="{00000000-0000-0000-0000-000000000000}"/>
          </ac:spMkLst>
        </pc:spChg>
        <pc:spChg chg="mod">
          <ac:chgData name="Yevheniia Polishchuk" userId="3e39c86b30cf1c06" providerId="LiveId" clId="{2D5A19D4-E170-423C-AB3F-781045BEA139}" dt="2025-11-27T11:57:38.804" v="1783" actId="20577"/>
          <ac:spMkLst>
            <pc:docMk/>
            <pc:sldMk cId="3622591428" sldId="264"/>
            <ac:spMk id="31" creationId="{00000000-0000-0000-0000-000000000000}"/>
          </ac:spMkLst>
        </pc:spChg>
        <pc:spChg chg="mod">
          <ac:chgData name="Yevheniia Polishchuk" userId="3e39c86b30cf1c06" providerId="LiveId" clId="{2D5A19D4-E170-423C-AB3F-781045BEA139}" dt="2025-11-27T09:42:38.503" v="78" actId="12"/>
          <ac:spMkLst>
            <pc:docMk/>
            <pc:sldMk cId="3622591428" sldId="264"/>
            <ac:spMk id="34" creationId="{00000000-0000-0000-0000-000000000000}"/>
          </ac:spMkLst>
        </pc:spChg>
        <pc:grpChg chg="mod">
          <ac:chgData name="Yevheniia Polishchuk" userId="3e39c86b30cf1c06" providerId="LiveId" clId="{2D5A19D4-E170-423C-AB3F-781045BEA139}" dt="2025-11-27T09:41:19.068" v="37" actId="14100"/>
          <ac:grpSpMkLst>
            <pc:docMk/>
            <pc:sldMk cId="3622591428" sldId="264"/>
            <ac:grpSpMk id="17" creationId="{00000000-0000-0000-0000-000000000000}"/>
          </ac:grpSpMkLst>
        </pc:grpChg>
      </pc:sldChg>
      <pc:sldChg chg="modSp mod">
        <pc:chgData name="Yevheniia Polishchuk" userId="3e39c86b30cf1c06" providerId="LiveId" clId="{2D5A19D4-E170-423C-AB3F-781045BEA139}" dt="2025-11-27T11:58:39.295" v="1792" actId="20577"/>
        <pc:sldMkLst>
          <pc:docMk/>
          <pc:sldMk cId="3283210809" sldId="265"/>
        </pc:sldMkLst>
        <pc:spChg chg="mod">
          <ac:chgData name="Yevheniia Polishchuk" userId="3e39c86b30cf1c06" providerId="LiveId" clId="{2D5A19D4-E170-423C-AB3F-781045BEA139}" dt="2025-11-27T11:58:39.295" v="1792" actId="20577"/>
          <ac:spMkLst>
            <pc:docMk/>
            <pc:sldMk cId="3283210809" sldId="265"/>
            <ac:spMk id="5" creationId="{00000000-0000-0000-0000-000000000000}"/>
          </ac:spMkLst>
        </pc:spChg>
        <pc:spChg chg="mod">
          <ac:chgData name="Yevheniia Polishchuk" userId="3e39c86b30cf1c06" providerId="LiveId" clId="{2D5A19D4-E170-423C-AB3F-781045BEA139}" dt="2025-11-27T09:45:17.699" v="88" actId="113"/>
          <ac:spMkLst>
            <pc:docMk/>
            <pc:sldMk cId="3283210809" sldId="265"/>
            <ac:spMk id="16" creationId="{00000000-0000-0000-0000-000000000000}"/>
          </ac:spMkLst>
        </pc:spChg>
        <pc:spChg chg="mod">
          <ac:chgData name="Yevheniia Polishchuk" userId="3e39c86b30cf1c06" providerId="LiveId" clId="{2D5A19D4-E170-423C-AB3F-781045BEA139}" dt="2025-11-27T09:43:19.067" v="84" actId="14100"/>
          <ac:spMkLst>
            <pc:docMk/>
            <pc:sldMk cId="3283210809" sldId="265"/>
            <ac:spMk id="19" creationId="{00000000-0000-0000-0000-000000000000}"/>
          </ac:spMkLst>
        </pc:spChg>
        <pc:spChg chg="mod">
          <ac:chgData name="Yevheniia Polishchuk" userId="3e39c86b30cf1c06" providerId="LiveId" clId="{2D5A19D4-E170-423C-AB3F-781045BEA139}" dt="2025-11-27T09:49:22.745" v="122" actId="108"/>
          <ac:spMkLst>
            <pc:docMk/>
            <pc:sldMk cId="3283210809" sldId="265"/>
            <ac:spMk id="22" creationId="{00000000-0000-0000-0000-000000000000}"/>
          </ac:spMkLst>
        </pc:spChg>
        <pc:grpChg chg="mod">
          <ac:chgData name="Yevheniia Polishchuk" userId="3e39c86b30cf1c06" providerId="LiveId" clId="{2D5A19D4-E170-423C-AB3F-781045BEA139}" dt="2025-11-27T09:49:10.232" v="121" actId="14100"/>
          <ac:grpSpMkLst>
            <pc:docMk/>
            <pc:sldMk cId="3283210809" sldId="265"/>
            <ac:grpSpMk id="20" creationId="{00000000-0000-0000-0000-000000000000}"/>
          </ac:grpSpMkLst>
        </pc:grpChg>
      </pc:sldChg>
      <pc:sldChg chg="modSp mod">
        <pc:chgData name="Yevheniia Polishchuk" userId="3e39c86b30cf1c06" providerId="LiveId" clId="{2D5A19D4-E170-423C-AB3F-781045BEA139}" dt="2025-11-27T09:45:33.821" v="90" actId="12"/>
        <pc:sldMkLst>
          <pc:docMk/>
          <pc:sldMk cId="1204397232" sldId="266"/>
        </pc:sldMkLst>
        <pc:spChg chg="mod">
          <ac:chgData name="Yevheniia Polishchuk" userId="3e39c86b30cf1c06" providerId="LiveId" clId="{2D5A19D4-E170-423C-AB3F-781045BEA139}" dt="2025-11-27T09:45:26.936" v="89" actId="12"/>
          <ac:spMkLst>
            <pc:docMk/>
            <pc:sldMk cId="1204397232" sldId="266"/>
            <ac:spMk id="13" creationId="{00000000-0000-0000-0000-000000000000}"/>
          </ac:spMkLst>
        </pc:spChg>
        <pc:spChg chg="mod">
          <ac:chgData name="Yevheniia Polishchuk" userId="3e39c86b30cf1c06" providerId="LiveId" clId="{2D5A19D4-E170-423C-AB3F-781045BEA139}" dt="2025-11-27T09:45:33.821" v="90" actId="12"/>
          <ac:spMkLst>
            <pc:docMk/>
            <pc:sldMk cId="1204397232" sldId="266"/>
            <ac:spMk id="16" creationId="{00000000-0000-0000-0000-000000000000}"/>
          </ac:spMkLst>
        </pc:spChg>
      </pc:sldChg>
      <pc:sldChg chg="modSp del mod ord">
        <pc:chgData name="Yevheniia Polishchuk" userId="3e39c86b30cf1c06" providerId="LiveId" clId="{2D5A19D4-E170-423C-AB3F-781045BEA139}" dt="2025-11-27T10:50:34.086" v="179" actId="2696"/>
        <pc:sldMkLst>
          <pc:docMk/>
          <pc:sldMk cId="3349523711" sldId="267"/>
        </pc:sldMkLst>
        <pc:spChg chg="mod">
          <ac:chgData name="Yevheniia Polishchuk" userId="3e39c86b30cf1c06" providerId="LiveId" clId="{2D5A19D4-E170-423C-AB3F-781045BEA139}" dt="2025-11-27T09:50:04.197" v="131" actId="20577"/>
          <ac:spMkLst>
            <pc:docMk/>
            <pc:sldMk cId="3349523711" sldId="267"/>
            <ac:spMk id="3" creationId="{00000000-0000-0000-0000-000000000000}"/>
          </ac:spMkLst>
        </pc:spChg>
      </pc:sldChg>
      <pc:sldChg chg="modSp mod">
        <pc:chgData name="Yevheniia Polishchuk" userId="3e39c86b30cf1c06" providerId="LiveId" clId="{2D5A19D4-E170-423C-AB3F-781045BEA139}" dt="2025-11-27T11:19:18.826" v="1089" actId="20577"/>
        <pc:sldMkLst>
          <pc:docMk/>
          <pc:sldMk cId="1517838221" sldId="268"/>
        </pc:sldMkLst>
        <pc:spChg chg="mod">
          <ac:chgData name="Yevheniia Polishchuk" userId="3e39c86b30cf1c06" providerId="LiveId" clId="{2D5A19D4-E170-423C-AB3F-781045BEA139}" dt="2025-11-27T11:17:52.740" v="979" actId="20577"/>
          <ac:spMkLst>
            <pc:docMk/>
            <pc:sldMk cId="1517838221" sldId="268"/>
            <ac:spMk id="6" creationId="{00000000-0000-0000-0000-000000000000}"/>
          </ac:spMkLst>
        </pc:spChg>
        <pc:spChg chg="mod">
          <ac:chgData name="Yevheniia Polishchuk" userId="3e39c86b30cf1c06" providerId="LiveId" clId="{2D5A19D4-E170-423C-AB3F-781045BEA139}" dt="2025-11-27T11:17:57.251" v="980" actId="1076"/>
          <ac:spMkLst>
            <pc:docMk/>
            <pc:sldMk cId="1517838221" sldId="268"/>
            <ac:spMk id="7" creationId="{00000000-0000-0000-0000-000000000000}"/>
          </ac:spMkLst>
        </pc:spChg>
        <pc:spChg chg="mod">
          <ac:chgData name="Yevheniia Polishchuk" userId="3e39c86b30cf1c06" providerId="LiveId" clId="{2D5A19D4-E170-423C-AB3F-781045BEA139}" dt="2025-11-27T11:18:02.913" v="981" actId="1076"/>
          <ac:spMkLst>
            <pc:docMk/>
            <pc:sldMk cId="1517838221" sldId="268"/>
            <ac:spMk id="8" creationId="{00000000-0000-0000-0000-000000000000}"/>
          </ac:spMkLst>
        </pc:spChg>
        <pc:spChg chg="mod">
          <ac:chgData name="Yevheniia Polishchuk" userId="3e39c86b30cf1c06" providerId="LiveId" clId="{2D5A19D4-E170-423C-AB3F-781045BEA139}" dt="2025-11-27T11:19:18.826" v="1089" actId="20577"/>
          <ac:spMkLst>
            <pc:docMk/>
            <pc:sldMk cId="1517838221" sldId="268"/>
            <ac:spMk id="9" creationId="{00000000-0000-0000-0000-000000000000}"/>
          </ac:spMkLst>
        </pc:spChg>
      </pc:sldChg>
      <pc:sldChg chg="addSp modSp del mod">
        <pc:chgData name="Yevheniia Polishchuk" userId="3e39c86b30cf1c06" providerId="LiveId" clId="{2D5A19D4-E170-423C-AB3F-781045BEA139}" dt="2025-11-27T09:53:03.542" v="133" actId="47"/>
        <pc:sldMkLst>
          <pc:docMk/>
          <pc:sldMk cId="1063303359" sldId="269"/>
        </pc:sldMkLst>
        <pc:spChg chg="add mod">
          <ac:chgData name="Yevheniia Polishchuk" userId="3e39c86b30cf1c06" providerId="LiveId" clId="{2D5A19D4-E170-423C-AB3F-781045BEA139}" dt="2025-11-27T09:25:54.313" v="1" actId="1076"/>
          <ac:spMkLst>
            <pc:docMk/>
            <pc:sldMk cId="1063303359" sldId="269"/>
            <ac:spMk id="6" creationId="{F55863DC-AB56-E37F-D3FE-B272EE6265A0}"/>
          </ac:spMkLst>
        </pc:spChg>
      </pc:sldChg>
      <pc:sldChg chg="modSp add mod">
        <pc:chgData name="Yevheniia Polishchuk" userId="3e39c86b30cf1c06" providerId="LiveId" clId="{2D5A19D4-E170-423C-AB3F-781045BEA139}" dt="2025-11-27T10:50:05.706" v="175" actId="20577"/>
        <pc:sldMkLst>
          <pc:docMk/>
          <pc:sldMk cId="0" sldId="270"/>
        </pc:sldMkLst>
        <pc:spChg chg="mod">
          <ac:chgData name="Yevheniia Polishchuk" userId="3e39c86b30cf1c06" providerId="LiveId" clId="{2D5A19D4-E170-423C-AB3F-781045BEA139}" dt="2025-11-27T10:50:05.706" v="175" actId="20577"/>
          <ac:spMkLst>
            <pc:docMk/>
            <pc:sldMk cId="0" sldId="270"/>
            <ac:spMk id="57" creationId="{00000000-0000-0000-0000-000000000000}"/>
          </ac:spMkLst>
        </pc:spChg>
      </pc:sldChg>
      <pc:sldChg chg="addSp delSp modSp add mod">
        <pc:chgData name="Yevheniia Polishchuk" userId="3e39c86b30cf1c06" providerId="LiveId" clId="{2D5A19D4-E170-423C-AB3F-781045BEA139}" dt="2025-11-27T12:01:41.251" v="1801" actId="20577"/>
        <pc:sldMkLst>
          <pc:docMk/>
          <pc:sldMk cId="3420928563" sldId="271"/>
        </pc:sldMkLst>
        <pc:spChg chg="mod">
          <ac:chgData name="Yevheniia Polishchuk" userId="3e39c86b30cf1c06" providerId="LiveId" clId="{2D5A19D4-E170-423C-AB3F-781045BEA139}" dt="2025-11-27T10:52:03.259" v="194" actId="1076"/>
          <ac:spMkLst>
            <pc:docMk/>
            <pc:sldMk cId="3420928563" sldId="271"/>
            <ac:spMk id="4" creationId="{DB4C706C-1B50-4DE7-1E7E-1A3BAA78EF67}"/>
          </ac:spMkLst>
        </pc:spChg>
        <pc:spChg chg="mod">
          <ac:chgData name="Yevheniia Polishchuk" userId="3e39c86b30cf1c06" providerId="LiveId" clId="{2D5A19D4-E170-423C-AB3F-781045BEA139}" dt="2025-11-27T12:01:10.458" v="1797" actId="20577"/>
          <ac:spMkLst>
            <pc:docMk/>
            <pc:sldMk cId="3420928563" sldId="271"/>
            <ac:spMk id="5" creationId="{CAAF5CA5-D591-C976-A070-687A780B299C}"/>
          </ac:spMkLst>
        </pc:spChg>
        <pc:spChg chg="mod">
          <ac:chgData name="Yevheniia Polishchuk" userId="3e39c86b30cf1c06" providerId="LiveId" clId="{2D5A19D4-E170-423C-AB3F-781045BEA139}" dt="2025-11-27T10:50:51.836" v="181" actId="108"/>
          <ac:spMkLst>
            <pc:docMk/>
            <pc:sldMk cId="3420928563" sldId="271"/>
            <ac:spMk id="6" creationId="{3D764191-3897-C087-8AAB-5CDF0A0EF456}"/>
          </ac:spMkLst>
        </pc:spChg>
        <pc:spChg chg="mod">
          <ac:chgData name="Yevheniia Polishchuk" userId="3e39c86b30cf1c06" providerId="LiveId" clId="{2D5A19D4-E170-423C-AB3F-781045BEA139}" dt="2025-11-27T10:56:13.151" v="221" actId="14100"/>
          <ac:spMkLst>
            <pc:docMk/>
            <pc:sldMk cId="3420928563" sldId="271"/>
            <ac:spMk id="9" creationId="{60597D3C-EFEB-2942-5DF5-B3FC24D81608}"/>
          </ac:spMkLst>
        </pc:spChg>
        <pc:spChg chg="mod">
          <ac:chgData name="Yevheniia Polishchuk" userId="3e39c86b30cf1c06" providerId="LiveId" clId="{2D5A19D4-E170-423C-AB3F-781045BEA139}" dt="2025-11-27T10:56:17.846" v="222" actId="108"/>
          <ac:spMkLst>
            <pc:docMk/>
            <pc:sldMk cId="3420928563" sldId="271"/>
            <ac:spMk id="10" creationId="{E3AC5896-B498-153F-EA24-0A992ACA66BA}"/>
          </ac:spMkLst>
        </pc:spChg>
        <pc:spChg chg="mod">
          <ac:chgData name="Yevheniia Polishchuk" userId="3e39c86b30cf1c06" providerId="LiveId" clId="{2D5A19D4-E170-423C-AB3F-781045BEA139}" dt="2025-11-27T10:52:43.148" v="204" actId="122"/>
          <ac:spMkLst>
            <pc:docMk/>
            <pc:sldMk cId="3420928563" sldId="271"/>
            <ac:spMk id="13" creationId="{16B3906B-B254-A473-B8B7-2E44931E4E88}"/>
          </ac:spMkLst>
        </pc:spChg>
        <pc:spChg chg="mod">
          <ac:chgData name="Yevheniia Polishchuk" userId="3e39c86b30cf1c06" providerId="LiveId" clId="{2D5A19D4-E170-423C-AB3F-781045BEA139}" dt="2025-11-27T10:57:58.060" v="239" actId="1076"/>
          <ac:spMkLst>
            <pc:docMk/>
            <pc:sldMk cId="3420928563" sldId="271"/>
            <ac:spMk id="15" creationId="{D6CBCF77-3A8F-42AD-E5B7-63CFBDC89E5D}"/>
          </ac:spMkLst>
        </pc:spChg>
        <pc:spChg chg="mod">
          <ac:chgData name="Yevheniia Polishchuk" userId="3e39c86b30cf1c06" providerId="LiveId" clId="{2D5A19D4-E170-423C-AB3F-781045BEA139}" dt="2025-11-27T12:01:41.251" v="1801" actId="20577"/>
          <ac:spMkLst>
            <pc:docMk/>
            <pc:sldMk cId="3420928563" sldId="271"/>
            <ac:spMk id="16" creationId="{FB4840E8-702A-F34B-2412-5F81E1A3123D}"/>
          </ac:spMkLst>
        </pc:spChg>
        <pc:spChg chg="add mod">
          <ac:chgData name="Yevheniia Polishchuk" userId="3e39c86b30cf1c06" providerId="LiveId" clId="{2D5A19D4-E170-423C-AB3F-781045BEA139}" dt="2025-11-27T10:57:48.168" v="236" actId="14100"/>
          <ac:spMkLst>
            <pc:docMk/>
            <pc:sldMk cId="3420928563" sldId="271"/>
            <ac:spMk id="17" creationId="{30FADA77-1FD2-9B4A-AE43-49FDA96C4063}"/>
          </ac:spMkLst>
        </pc:spChg>
        <pc:grpChg chg="add del mod">
          <ac:chgData name="Yevheniia Polishchuk" userId="3e39c86b30cf1c06" providerId="LiveId" clId="{2D5A19D4-E170-423C-AB3F-781045BEA139}" dt="2025-11-27T10:57:18.942" v="232" actId="1076"/>
          <ac:grpSpMkLst>
            <pc:docMk/>
            <pc:sldMk cId="3420928563" sldId="271"/>
            <ac:grpSpMk id="3" creationId="{40638291-5F48-DA0B-79CB-4B2E76847978}"/>
          </ac:grpSpMkLst>
        </pc:grpChg>
        <pc:grpChg chg="del mod">
          <ac:chgData name="Yevheniia Polishchuk" userId="3e39c86b30cf1c06" providerId="LiveId" clId="{2D5A19D4-E170-423C-AB3F-781045BEA139}" dt="2025-11-27T10:56:44.986" v="223" actId="478"/>
          <ac:grpSpMkLst>
            <pc:docMk/>
            <pc:sldMk cId="3420928563" sldId="271"/>
            <ac:grpSpMk id="8" creationId="{1EA4E80D-F5B9-F96B-D373-00B0D6C75848}"/>
          </ac:grpSpMkLst>
        </pc:grpChg>
        <pc:grpChg chg="mod">
          <ac:chgData name="Yevheniia Polishchuk" userId="3e39c86b30cf1c06" providerId="LiveId" clId="{2D5A19D4-E170-423C-AB3F-781045BEA139}" dt="2025-11-27T10:51:17.643" v="185" actId="1076"/>
          <ac:grpSpMkLst>
            <pc:docMk/>
            <pc:sldMk cId="3420928563" sldId="271"/>
            <ac:grpSpMk id="11" creationId="{F3AB66A6-BBBD-46A1-024F-F60B9FF87578}"/>
          </ac:grpSpMkLst>
        </pc:grpChg>
        <pc:grpChg chg="mod">
          <ac:chgData name="Yevheniia Polishchuk" userId="3e39c86b30cf1c06" providerId="LiveId" clId="{2D5A19D4-E170-423C-AB3F-781045BEA139}" dt="2025-11-27T11:20:46.146" v="1095" actId="14100"/>
          <ac:grpSpMkLst>
            <pc:docMk/>
            <pc:sldMk cId="3420928563" sldId="271"/>
            <ac:grpSpMk id="14" creationId="{F740085B-5728-B9E5-B505-709544E9813A}"/>
          </ac:grpSpMkLst>
        </pc:grpChg>
      </pc:sldChg>
      <pc:sldChg chg="new del">
        <pc:chgData name="Yevheniia Polishchuk" userId="3e39c86b30cf1c06" providerId="LiveId" clId="{2D5A19D4-E170-423C-AB3F-781045BEA139}" dt="2025-11-27T10:58:55.343" v="258" actId="47"/>
        <pc:sldMkLst>
          <pc:docMk/>
          <pc:sldMk cId="3420103520" sldId="272"/>
        </pc:sldMkLst>
      </pc:sldChg>
      <pc:sldChg chg="addSp delSp modSp add mod ord">
        <pc:chgData name="Yevheniia Polishchuk" userId="3e39c86b30cf1c06" providerId="LiveId" clId="{2D5A19D4-E170-423C-AB3F-781045BEA139}" dt="2025-11-27T12:03:12.568" v="1805" actId="108"/>
        <pc:sldMkLst>
          <pc:docMk/>
          <pc:sldMk cId="2669818102" sldId="273"/>
        </pc:sldMkLst>
        <pc:spChg chg="mod">
          <ac:chgData name="Yevheniia Polishchuk" userId="3e39c86b30cf1c06" providerId="LiveId" clId="{2D5A19D4-E170-423C-AB3F-781045BEA139}" dt="2025-11-27T12:03:01.904" v="1802" actId="108"/>
          <ac:spMkLst>
            <pc:docMk/>
            <pc:sldMk cId="2669818102" sldId="273"/>
            <ac:spMk id="4" creationId="{4FABACCD-A586-CC1A-0290-27E3761C6231}"/>
          </ac:spMkLst>
        </pc:spChg>
        <pc:spChg chg="mod">
          <ac:chgData name="Yevheniia Polishchuk" userId="3e39c86b30cf1c06" providerId="LiveId" clId="{2D5A19D4-E170-423C-AB3F-781045BEA139}" dt="2025-11-27T11:02:59.973" v="431" actId="1076"/>
          <ac:spMkLst>
            <pc:docMk/>
            <pc:sldMk cId="2669818102" sldId="273"/>
            <ac:spMk id="5" creationId="{57511DA0-D9AB-40B2-ED30-BE16D463CB75}"/>
          </ac:spMkLst>
        </pc:spChg>
        <pc:spChg chg="mod">
          <ac:chgData name="Yevheniia Polishchuk" userId="3e39c86b30cf1c06" providerId="LiveId" clId="{2D5A19D4-E170-423C-AB3F-781045BEA139}" dt="2025-11-27T10:59:44.158" v="371" actId="20577"/>
          <ac:spMkLst>
            <pc:docMk/>
            <pc:sldMk cId="2669818102" sldId="273"/>
            <ac:spMk id="6" creationId="{9C774E2A-83F1-6561-822D-2C7B55849CE5}"/>
          </ac:spMkLst>
        </pc:spChg>
        <pc:spChg chg="mod">
          <ac:chgData name="Yevheniia Polishchuk" userId="3e39c86b30cf1c06" providerId="LiveId" clId="{2D5A19D4-E170-423C-AB3F-781045BEA139}" dt="2025-11-27T11:12:05.626" v="866" actId="20577"/>
          <ac:spMkLst>
            <pc:docMk/>
            <pc:sldMk cId="2669818102" sldId="273"/>
            <ac:spMk id="7" creationId="{291E172B-1406-83AA-F07E-42BCFD983C6A}"/>
          </ac:spMkLst>
        </pc:spChg>
        <pc:spChg chg="add mod">
          <ac:chgData name="Yevheniia Polishchuk" userId="3e39c86b30cf1c06" providerId="LiveId" clId="{2D5A19D4-E170-423C-AB3F-781045BEA139}" dt="2025-11-27T12:03:12.568" v="1805" actId="108"/>
          <ac:spMkLst>
            <pc:docMk/>
            <pc:sldMk cId="2669818102" sldId="273"/>
            <ac:spMk id="8" creationId="{C4212B2E-A67C-8A8B-B957-A94343D93843}"/>
          </ac:spMkLst>
        </pc:spChg>
        <pc:spChg chg="add mod">
          <ac:chgData name="Yevheniia Polishchuk" userId="3e39c86b30cf1c06" providerId="LiveId" clId="{2D5A19D4-E170-423C-AB3F-781045BEA139}" dt="2025-11-27T11:13:46.747" v="947" actId="14100"/>
          <ac:spMkLst>
            <pc:docMk/>
            <pc:sldMk cId="2669818102" sldId="273"/>
            <ac:spMk id="9" creationId="{4070DD69-5136-C2EB-1EA9-659C8D45B8E5}"/>
          </ac:spMkLst>
        </pc:spChg>
        <pc:spChg chg="del topLvl">
          <ac:chgData name="Yevheniia Polishchuk" userId="3e39c86b30cf1c06" providerId="LiveId" clId="{2D5A19D4-E170-423C-AB3F-781045BEA139}" dt="2025-11-27T11:03:03.370" v="432" actId="478"/>
          <ac:spMkLst>
            <pc:docMk/>
            <pc:sldMk cId="2669818102" sldId="273"/>
            <ac:spMk id="12" creationId="{A9EFFF53-B2F1-8E46-00D1-35EF4379B694}"/>
          </ac:spMkLst>
        </pc:spChg>
        <pc:spChg chg="del topLvl">
          <ac:chgData name="Yevheniia Polishchuk" userId="3e39c86b30cf1c06" providerId="LiveId" clId="{2D5A19D4-E170-423C-AB3F-781045BEA139}" dt="2025-11-27T11:03:06.957" v="433" actId="478"/>
          <ac:spMkLst>
            <pc:docMk/>
            <pc:sldMk cId="2669818102" sldId="273"/>
            <ac:spMk id="13" creationId="{E19DF464-F0EA-60C0-7755-A2EBE49182A1}"/>
          </ac:spMkLst>
        </pc:spChg>
        <pc:spChg chg="mod">
          <ac:chgData name="Yevheniia Polishchuk" userId="3e39c86b30cf1c06" providerId="LiveId" clId="{2D5A19D4-E170-423C-AB3F-781045BEA139}" dt="2025-11-27T11:19:59.459" v="1090" actId="1076"/>
          <ac:spMkLst>
            <pc:docMk/>
            <pc:sldMk cId="2669818102" sldId="273"/>
            <ac:spMk id="15" creationId="{4DA908B2-0E33-42D7-470E-8E354CFD1EC5}"/>
          </ac:spMkLst>
        </pc:spChg>
        <pc:spChg chg="mod">
          <ac:chgData name="Yevheniia Polishchuk" userId="3e39c86b30cf1c06" providerId="LiveId" clId="{2D5A19D4-E170-423C-AB3F-781045BEA139}" dt="2025-11-27T11:11:23.412" v="837" actId="20577"/>
          <ac:spMkLst>
            <pc:docMk/>
            <pc:sldMk cId="2669818102" sldId="273"/>
            <ac:spMk id="16" creationId="{7F9762A0-0989-E6B6-060F-9D958E628374}"/>
          </ac:spMkLst>
        </pc:spChg>
        <pc:spChg chg="del">
          <ac:chgData name="Yevheniia Polishchuk" userId="3e39c86b30cf1c06" providerId="LiveId" clId="{2D5A19D4-E170-423C-AB3F-781045BEA139}" dt="2025-11-27T11:00:02.803" v="373" actId="478"/>
          <ac:spMkLst>
            <pc:docMk/>
            <pc:sldMk cId="2669818102" sldId="273"/>
            <ac:spMk id="17" creationId="{4E2CF0BF-1138-8075-D580-F3CA42EBA3DF}"/>
          </ac:spMkLst>
        </pc:spChg>
        <pc:grpChg chg="mod">
          <ac:chgData name="Yevheniia Polishchuk" userId="3e39c86b30cf1c06" providerId="LiveId" clId="{2D5A19D4-E170-423C-AB3F-781045BEA139}" dt="2025-11-27T11:20:09.621" v="1092" actId="1076"/>
          <ac:grpSpMkLst>
            <pc:docMk/>
            <pc:sldMk cId="2669818102" sldId="273"/>
            <ac:grpSpMk id="3" creationId="{D0B2FBFB-7999-B415-D33B-81C35E7791FE}"/>
          </ac:grpSpMkLst>
        </pc:grpChg>
        <pc:grpChg chg="del">
          <ac:chgData name="Yevheniia Polishchuk" userId="3e39c86b30cf1c06" providerId="LiveId" clId="{2D5A19D4-E170-423C-AB3F-781045BEA139}" dt="2025-11-27T11:03:03.370" v="432" actId="478"/>
          <ac:grpSpMkLst>
            <pc:docMk/>
            <pc:sldMk cId="2669818102" sldId="273"/>
            <ac:grpSpMk id="11" creationId="{F785168B-19F1-7940-268B-BC88740BE5D9}"/>
          </ac:grpSpMkLst>
        </pc:grpChg>
        <pc:grpChg chg="mod">
          <ac:chgData name="Yevheniia Polishchuk" userId="3e39c86b30cf1c06" providerId="LiveId" clId="{2D5A19D4-E170-423C-AB3F-781045BEA139}" dt="2025-11-27T11:12:12.733" v="867" actId="1076"/>
          <ac:grpSpMkLst>
            <pc:docMk/>
            <pc:sldMk cId="2669818102" sldId="273"/>
            <ac:grpSpMk id="14" creationId="{97DC6230-72FC-1283-B03B-76883510033F}"/>
          </ac:grpSpMkLst>
        </pc:grpChg>
      </pc:sldChg>
      <pc:sldChg chg="new del">
        <pc:chgData name="Yevheniia Polishchuk" userId="3e39c86b30cf1c06" providerId="LiveId" clId="{2D5A19D4-E170-423C-AB3F-781045BEA139}" dt="2025-11-27T11:22:12.464" v="1098" actId="47"/>
        <pc:sldMkLst>
          <pc:docMk/>
          <pc:sldMk cId="271212623" sldId="274"/>
        </pc:sldMkLst>
      </pc:sldChg>
      <pc:sldChg chg="add">
        <pc:chgData name="Yevheniia Polishchuk" userId="3e39c86b30cf1c06" providerId="LiveId" clId="{2D5A19D4-E170-423C-AB3F-781045BEA139}" dt="2025-11-27T11:22:09.582" v="1097" actId="2890"/>
        <pc:sldMkLst>
          <pc:docMk/>
          <pc:sldMk cId="1390572260" sldId="275"/>
        </pc:sldMkLst>
      </pc:sldChg>
      <pc:sldChg chg="modSp add mod">
        <pc:chgData name="Yevheniia Polishchuk" userId="3e39c86b30cf1c06" providerId="LiveId" clId="{2D5A19D4-E170-423C-AB3F-781045BEA139}" dt="2025-11-27T11:42:11.504" v="1663" actId="20577"/>
        <pc:sldMkLst>
          <pc:docMk/>
          <pc:sldMk cId="3937141816" sldId="276"/>
        </pc:sldMkLst>
        <pc:spChg chg="mod">
          <ac:chgData name="Yevheniia Polishchuk" userId="3e39c86b30cf1c06" providerId="LiveId" clId="{2D5A19D4-E170-423C-AB3F-781045BEA139}" dt="2025-11-27T11:42:11.504" v="1663" actId="20577"/>
          <ac:spMkLst>
            <pc:docMk/>
            <pc:sldMk cId="3937141816" sldId="276"/>
            <ac:spMk id="9" creationId="{F8056112-634C-BACD-8413-5136A4DA360E}"/>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3" Type="http://schemas.openxmlformats.org/officeDocument/2006/relationships/image" Target="../media/image116.png"/><Relationship Id="rId18" Type="http://schemas.openxmlformats.org/officeDocument/2006/relationships/image" Target="../media/image119.svg"/><Relationship Id="rId26" Type="http://schemas.openxmlformats.org/officeDocument/2006/relationships/image" Target="../media/image125.svg"/><Relationship Id="rId39" Type="http://schemas.openxmlformats.org/officeDocument/2006/relationships/image" Target="../media/image138.svg"/><Relationship Id="rId21" Type="http://schemas.openxmlformats.org/officeDocument/2006/relationships/image" Target="../media/image54.png"/><Relationship Id="rId34" Type="http://schemas.openxmlformats.org/officeDocument/2006/relationships/image" Target="../media/image133.png"/><Relationship Id="rId7" Type="http://schemas.openxmlformats.org/officeDocument/2006/relationships/image" Target="../media/image33.png"/><Relationship Id="rId12" Type="http://schemas.openxmlformats.org/officeDocument/2006/relationships/image" Target="../media/image51.png"/><Relationship Id="rId17" Type="http://schemas.openxmlformats.org/officeDocument/2006/relationships/image" Target="../media/image27.png"/><Relationship Id="rId25" Type="http://schemas.openxmlformats.org/officeDocument/2006/relationships/image" Target="../media/image124.png"/><Relationship Id="rId33" Type="http://schemas.openxmlformats.org/officeDocument/2006/relationships/image" Target="../media/image132.png"/><Relationship Id="rId38" Type="http://schemas.openxmlformats.org/officeDocument/2006/relationships/image" Target="../media/image137.png"/><Relationship Id="rId2" Type="http://schemas.openxmlformats.org/officeDocument/2006/relationships/image" Target="../media/image21.png"/><Relationship Id="rId16" Type="http://schemas.openxmlformats.org/officeDocument/2006/relationships/image" Target="../media/image118.png"/><Relationship Id="rId20" Type="http://schemas.openxmlformats.org/officeDocument/2006/relationships/image" Target="../media/image120.svg"/><Relationship Id="rId29"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113.svg"/><Relationship Id="rId11" Type="http://schemas.openxmlformats.org/officeDocument/2006/relationships/image" Target="../media/image115.svg"/><Relationship Id="rId24" Type="http://schemas.openxmlformats.org/officeDocument/2006/relationships/image" Target="../media/image123.svg"/><Relationship Id="rId32" Type="http://schemas.openxmlformats.org/officeDocument/2006/relationships/image" Target="../media/image131.svg"/><Relationship Id="rId37" Type="http://schemas.openxmlformats.org/officeDocument/2006/relationships/image" Target="../media/image136.svg"/><Relationship Id="rId5" Type="http://schemas.openxmlformats.org/officeDocument/2006/relationships/image" Target="../media/image29.png"/><Relationship Id="rId15" Type="http://schemas.openxmlformats.org/officeDocument/2006/relationships/image" Target="../media/image50.png"/><Relationship Id="rId23" Type="http://schemas.openxmlformats.org/officeDocument/2006/relationships/image" Target="../media/image122.png"/><Relationship Id="rId28" Type="http://schemas.openxmlformats.org/officeDocument/2006/relationships/image" Target="../media/image127.svg"/><Relationship Id="rId36" Type="http://schemas.openxmlformats.org/officeDocument/2006/relationships/image" Target="../media/image135.png"/><Relationship Id="rId10" Type="http://schemas.openxmlformats.org/officeDocument/2006/relationships/image" Target="../media/image31.png"/><Relationship Id="rId19" Type="http://schemas.openxmlformats.org/officeDocument/2006/relationships/image" Target="../media/image52.png"/><Relationship Id="rId31" Type="http://schemas.openxmlformats.org/officeDocument/2006/relationships/image" Target="../media/image130.png"/><Relationship Id="rId4" Type="http://schemas.openxmlformats.org/officeDocument/2006/relationships/image" Target="../media/image23.png"/><Relationship Id="rId9" Type="http://schemas.openxmlformats.org/officeDocument/2006/relationships/image" Target="../media/image114.svg"/><Relationship Id="rId14" Type="http://schemas.openxmlformats.org/officeDocument/2006/relationships/image" Target="../media/image117.svg"/><Relationship Id="rId22" Type="http://schemas.openxmlformats.org/officeDocument/2006/relationships/image" Target="../media/image121.png"/><Relationship Id="rId27" Type="http://schemas.openxmlformats.org/officeDocument/2006/relationships/image" Target="../media/image126.png"/><Relationship Id="rId30" Type="http://schemas.openxmlformats.org/officeDocument/2006/relationships/image" Target="../media/image129.svg"/><Relationship Id="rId35" Type="http://schemas.openxmlformats.org/officeDocument/2006/relationships/image" Target="../media/image134.png"/><Relationship Id="rId8" Type="http://schemas.openxmlformats.org/officeDocument/2006/relationships/image" Target="../media/image34.png"/><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0.svg"/><Relationship Id="rId7" Type="http://schemas.openxmlformats.org/officeDocument/2006/relationships/image" Target="../media/image6.jpeg"/><Relationship Id="rId2"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42.svg"/><Relationship Id="rId4" Type="http://schemas.openxmlformats.org/officeDocument/2006/relationships/image" Target="../media/image1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3" Type="http://schemas.openxmlformats.org/officeDocument/2006/relationships/image" Target="../media/image25.png"/><Relationship Id="rId18" Type="http://schemas.openxmlformats.org/officeDocument/2006/relationships/image" Target="../media/image30.svg"/><Relationship Id="rId26" Type="http://schemas.openxmlformats.org/officeDocument/2006/relationships/image" Target="../media/image38.png"/><Relationship Id="rId39" Type="http://schemas.openxmlformats.org/officeDocument/2006/relationships/image" Target="../media/image51.png"/><Relationship Id="rId21" Type="http://schemas.openxmlformats.org/officeDocument/2006/relationships/image" Target="../media/image33.png"/><Relationship Id="rId34" Type="http://schemas.openxmlformats.org/officeDocument/2006/relationships/image" Target="../media/image46.png"/><Relationship Id="rId42" Type="http://schemas.openxmlformats.org/officeDocument/2006/relationships/image" Target="../media/image54.png"/><Relationship Id="rId7" Type="http://schemas.openxmlformats.org/officeDocument/2006/relationships/image" Target="../media/image19.png"/><Relationship Id="rId2" Type="http://schemas.openxmlformats.org/officeDocument/2006/relationships/image" Target="../media/image14.png"/><Relationship Id="rId16" Type="http://schemas.openxmlformats.org/officeDocument/2006/relationships/image" Target="../media/image28.svg"/><Relationship Id="rId20" Type="http://schemas.openxmlformats.org/officeDocument/2006/relationships/image" Target="../media/image32.svg"/><Relationship Id="rId29" Type="http://schemas.openxmlformats.org/officeDocument/2006/relationships/image" Target="../media/image41.png"/><Relationship Id="rId41" Type="http://schemas.openxmlformats.org/officeDocument/2006/relationships/image" Target="../media/image53.sv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6.png"/><Relationship Id="rId32" Type="http://schemas.openxmlformats.org/officeDocument/2006/relationships/image" Target="../media/image44.png"/><Relationship Id="rId37" Type="http://schemas.openxmlformats.org/officeDocument/2006/relationships/image" Target="../media/image49.png"/><Relationship Id="rId40" Type="http://schemas.openxmlformats.org/officeDocument/2006/relationships/image" Target="../media/image52.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svg"/><Relationship Id="rId28" Type="http://schemas.openxmlformats.org/officeDocument/2006/relationships/image" Target="../media/image40.png"/><Relationship Id="rId36" Type="http://schemas.openxmlformats.org/officeDocument/2006/relationships/image" Target="../media/image48.png"/><Relationship Id="rId10" Type="http://schemas.openxmlformats.org/officeDocument/2006/relationships/image" Target="../media/image22.png"/><Relationship Id="rId19" Type="http://schemas.openxmlformats.org/officeDocument/2006/relationships/image" Target="../media/image31.png"/><Relationship Id="rId31" Type="http://schemas.openxmlformats.org/officeDocument/2006/relationships/image" Target="../media/image43.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svg"/><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42.png"/><Relationship Id="rId35" Type="http://schemas.openxmlformats.org/officeDocument/2006/relationships/image" Target="../media/image47.png"/><Relationship Id="rId8" Type="http://schemas.openxmlformats.org/officeDocument/2006/relationships/image" Target="../media/image20.png"/><Relationship Id="rId3" Type="http://schemas.openxmlformats.org/officeDocument/2006/relationships/image" Target="../media/image15.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5.png"/><Relationship Id="rId38" Type="http://schemas.openxmlformats.org/officeDocument/2006/relationships/image" Target="../media/image50.png"/></Relationships>
</file>

<file path=ppt/slides/_rels/slide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image" Target="../media/image55.png"/><Relationship Id="rId16"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7.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88.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png"/><Relationship Id="rId2" Type="http://schemas.openxmlformats.org/officeDocument/2006/relationships/image" Target="../media/image72.png"/><Relationship Id="rId16"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png"/><Relationship Id="rId10" Type="http://schemas.openxmlformats.org/officeDocument/2006/relationships/image" Target="../media/image80.png"/><Relationship Id="rId19" Type="http://schemas.openxmlformats.org/officeDocument/2006/relationships/image" Target="../media/image89.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8.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18" Type="http://schemas.openxmlformats.org/officeDocument/2006/relationships/image" Target="../media/image106.png"/><Relationship Id="rId3" Type="http://schemas.openxmlformats.org/officeDocument/2006/relationships/image" Target="../media/image91.png"/><Relationship Id="rId21" Type="http://schemas.openxmlformats.org/officeDocument/2006/relationships/image" Target="../media/image109.png"/><Relationship Id="rId7" Type="http://schemas.openxmlformats.org/officeDocument/2006/relationships/image" Target="../media/image95.png"/><Relationship Id="rId12" Type="http://schemas.openxmlformats.org/officeDocument/2006/relationships/image" Target="../media/image100.png"/><Relationship Id="rId17" Type="http://schemas.openxmlformats.org/officeDocument/2006/relationships/image" Target="../media/image105.png"/><Relationship Id="rId2" Type="http://schemas.openxmlformats.org/officeDocument/2006/relationships/image" Target="../media/image90.png"/><Relationship Id="rId16" Type="http://schemas.openxmlformats.org/officeDocument/2006/relationships/image" Target="../media/image104.png"/><Relationship Id="rId20"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99.png"/><Relationship Id="rId24" Type="http://schemas.openxmlformats.org/officeDocument/2006/relationships/image" Target="../media/image112.png"/><Relationship Id="rId5" Type="http://schemas.openxmlformats.org/officeDocument/2006/relationships/image" Target="../media/image93.png"/><Relationship Id="rId15" Type="http://schemas.openxmlformats.org/officeDocument/2006/relationships/image" Target="../media/image103.png"/><Relationship Id="rId23" Type="http://schemas.openxmlformats.org/officeDocument/2006/relationships/image" Target="../media/image111.png"/><Relationship Id="rId10" Type="http://schemas.openxmlformats.org/officeDocument/2006/relationships/image" Target="../media/image98.png"/><Relationship Id="rId19" Type="http://schemas.openxmlformats.org/officeDocument/2006/relationships/image" Target="../media/image107.pn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png"/><Relationship Id="rId22" Type="http://schemas.openxmlformats.org/officeDocument/2006/relationships/image" Target="../media/image1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78977" y="-4554634"/>
            <a:ext cx="18666977" cy="9333489"/>
            <a:chOff x="0" y="0"/>
            <a:chExt cx="24889303" cy="12444652"/>
          </a:xfrm>
        </p:grpSpPr>
        <p:sp>
          <p:nvSpPr>
            <p:cNvPr id="3" name="Freeform 3"/>
            <p:cNvSpPr/>
            <p:nvPr/>
          </p:nvSpPr>
          <p:spPr>
            <a:xfrm>
              <a:off x="49341" y="1601279"/>
              <a:ext cx="24839963" cy="10357001"/>
            </a:xfrm>
            <a:custGeom>
              <a:avLst/>
              <a:gdLst/>
              <a:ahLst/>
              <a:cxnLst/>
              <a:rect l="l" t="t" r="r" b="b"/>
              <a:pathLst>
                <a:path w="24839963" h="10357001">
                  <a:moveTo>
                    <a:pt x="0" y="0"/>
                  </a:moveTo>
                  <a:lnTo>
                    <a:pt x="24839962" y="0"/>
                  </a:lnTo>
                  <a:lnTo>
                    <a:pt x="24839962" y="10357002"/>
                  </a:lnTo>
                  <a:lnTo>
                    <a:pt x="0" y="10357002"/>
                  </a:lnTo>
                  <a:lnTo>
                    <a:pt x="0" y="0"/>
                  </a:lnTo>
                  <a:close/>
                </a:path>
              </a:pathLst>
            </a:custGeom>
            <a:blipFill>
              <a:blip r:embed="rId2">
                <a:alphaModFix amt="71000"/>
              </a:blip>
              <a:stretch>
                <a:fillRect/>
              </a:stretch>
            </a:blipFill>
          </p:spPr>
          <p:txBody>
            <a:bodyPr/>
            <a:lstStyle/>
            <a:p>
              <a:endParaRPr lang="en-GB"/>
            </a:p>
          </p:txBody>
        </p:sp>
        <p:sp>
          <p:nvSpPr>
            <p:cNvPr id="4" name="Freeform 4"/>
            <p:cNvSpPr/>
            <p:nvPr/>
          </p:nvSpPr>
          <p:spPr>
            <a:xfrm>
              <a:off x="0" y="0"/>
              <a:ext cx="24889303" cy="12444652"/>
            </a:xfrm>
            <a:custGeom>
              <a:avLst/>
              <a:gdLst/>
              <a:ahLst/>
              <a:cxnLst/>
              <a:rect l="l" t="t" r="r" b="b"/>
              <a:pathLst>
                <a:path w="24889303" h="12444652">
                  <a:moveTo>
                    <a:pt x="0" y="0"/>
                  </a:moveTo>
                  <a:lnTo>
                    <a:pt x="24889303" y="0"/>
                  </a:lnTo>
                  <a:lnTo>
                    <a:pt x="24889303" y="12444652"/>
                  </a:lnTo>
                  <a:lnTo>
                    <a:pt x="0" y="124446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sp>
        <p:nvSpPr>
          <p:cNvPr id="5" name="Freeform 5"/>
          <p:cNvSpPr/>
          <p:nvPr/>
        </p:nvSpPr>
        <p:spPr>
          <a:xfrm rot="-10800000">
            <a:off x="13321731" y="2310002"/>
            <a:ext cx="9940269" cy="5589309"/>
          </a:xfrm>
          <a:custGeom>
            <a:avLst/>
            <a:gdLst/>
            <a:ahLst/>
            <a:cxnLst/>
            <a:rect l="l" t="t" r="r" b="b"/>
            <a:pathLst>
              <a:path w="9940269" h="5589309">
                <a:moveTo>
                  <a:pt x="0" y="0"/>
                </a:moveTo>
                <a:lnTo>
                  <a:pt x="9940269" y="0"/>
                </a:lnTo>
                <a:lnTo>
                  <a:pt x="9940269" y="5589309"/>
                </a:lnTo>
                <a:lnTo>
                  <a:pt x="0" y="5589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a:off x="6191929" y="8103677"/>
            <a:ext cx="5843418" cy="2038775"/>
          </a:xfrm>
          <a:custGeom>
            <a:avLst/>
            <a:gdLst/>
            <a:ahLst/>
            <a:cxnLst/>
            <a:rect l="l" t="t" r="r" b="b"/>
            <a:pathLst>
              <a:path w="5843418" h="2038775">
                <a:moveTo>
                  <a:pt x="0" y="0"/>
                </a:moveTo>
                <a:lnTo>
                  <a:pt x="5843419" y="0"/>
                </a:lnTo>
                <a:lnTo>
                  <a:pt x="5843419" y="2038775"/>
                </a:lnTo>
                <a:lnTo>
                  <a:pt x="0" y="2038775"/>
                </a:lnTo>
                <a:lnTo>
                  <a:pt x="0" y="0"/>
                </a:lnTo>
                <a:close/>
              </a:path>
            </a:pathLst>
          </a:custGeom>
          <a:blipFill>
            <a:blip r:embed="rId7"/>
            <a:stretch>
              <a:fillRect/>
            </a:stretch>
          </a:blipFill>
        </p:spPr>
        <p:txBody>
          <a:bodyPr/>
          <a:lstStyle/>
          <a:p>
            <a:endParaRPr lang="en-GB"/>
          </a:p>
        </p:txBody>
      </p:sp>
      <p:sp>
        <p:nvSpPr>
          <p:cNvPr id="7" name="Freeform 7"/>
          <p:cNvSpPr/>
          <p:nvPr/>
        </p:nvSpPr>
        <p:spPr>
          <a:xfrm rot="-10800000">
            <a:off x="11256600" y="-470099"/>
            <a:ext cx="5743178" cy="11149512"/>
          </a:xfrm>
          <a:custGeom>
            <a:avLst/>
            <a:gdLst/>
            <a:ahLst/>
            <a:cxnLst/>
            <a:rect l="l" t="t" r="r" b="b"/>
            <a:pathLst>
              <a:path w="5743178" h="11149512">
                <a:moveTo>
                  <a:pt x="0" y="0"/>
                </a:moveTo>
                <a:lnTo>
                  <a:pt x="5743178" y="0"/>
                </a:lnTo>
                <a:lnTo>
                  <a:pt x="5743178" y="11149511"/>
                </a:lnTo>
                <a:lnTo>
                  <a:pt x="0" y="111495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 name="TextBox 9"/>
          <p:cNvSpPr txBox="1"/>
          <p:nvPr/>
        </p:nvSpPr>
        <p:spPr>
          <a:xfrm>
            <a:off x="4114800" y="2776118"/>
            <a:ext cx="11033737" cy="2926057"/>
          </a:xfrm>
          <a:prstGeom prst="rect">
            <a:avLst/>
          </a:prstGeom>
        </p:spPr>
        <p:txBody>
          <a:bodyPr lIns="0" tIns="0" rIns="0" bIns="0" rtlCol="0" anchor="t">
            <a:spAutoFit/>
          </a:bodyPr>
          <a:lstStyle/>
          <a:p>
            <a:pPr algn="ctr">
              <a:lnSpc>
                <a:spcPts val="5854"/>
              </a:lnSpc>
            </a:pPr>
            <a:r>
              <a:rPr lang="en-GB" sz="4878" b="1" dirty="0">
                <a:solidFill>
                  <a:srgbClr val="2833CD"/>
                </a:solidFill>
                <a:latin typeface="Montserrat Bold"/>
                <a:ea typeface="Montserrat Bold"/>
                <a:cs typeface="Montserrat Bold"/>
                <a:sym typeface="Montserrat Bold"/>
              </a:rPr>
              <a:t>Presentation of Studies of the Ukrainian Science Diaspora Initiative</a:t>
            </a:r>
            <a:endParaRPr lang="en-US" sz="4878" b="1" dirty="0">
              <a:solidFill>
                <a:srgbClr val="2833CD"/>
              </a:solidFill>
              <a:latin typeface="Montserrat Bold"/>
              <a:ea typeface="Montserrat Bold"/>
              <a:cs typeface="Montserrat Bold"/>
              <a:sym typeface="Montserrat Bold"/>
            </a:endParaRPr>
          </a:p>
          <a:p>
            <a:pPr algn="ctr">
              <a:lnSpc>
                <a:spcPts val="5854"/>
              </a:lnSpc>
            </a:pPr>
            <a:r>
              <a:rPr lang="en-US" sz="2800" b="1" i="1" dirty="0">
                <a:solidFill>
                  <a:srgbClr val="2833CD"/>
                </a:solidFill>
                <a:latin typeface="Montserrat Bold"/>
                <a:ea typeface="Montserrat Bold"/>
                <a:cs typeface="Montserrat Bold"/>
                <a:sym typeface="Montserrat Bold"/>
              </a:rPr>
              <a:t>November 27, 2025</a:t>
            </a:r>
          </a:p>
        </p:txBody>
      </p:sp>
      <p:sp>
        <p:nvSpPr>
          <p:cNvPr id="10" name="Freeform 10"/>
          <p:cNvSpPr/>
          <p:nvPr/>
        </p:nvSpPr>
        <p:spPr>
          <a:xfrm>
            <a:off x="-4337117" y="-5658582"/>
            <a:ext cx="9042731" cy="9402639"/>
          </a:xfrm>
          <a:custGeom>
            <a:avLst/>
            <a:gdLst/>
            <a:ahLst/>
            <a:cxnLst/>
            <a:rect l="l" t="t" r="r" b="b"/>
            <a:pathLst>
              <a:path w="9042731" h="9402639">
                <a:moveTo>
                  <a:pt x="0" y="0"/>
                </a:moveTo>
                <a:lnTo>
                  <a:pt x="9042731" y="0"/>
                </a:lnTo>
                <a:lnTo>
                  <a:pt x="9042731" y="9402639"/>
                </a:lnTo>
                <a:lnTo>
                  <a:pt x="0" y="9402639"/>
                </a:lnTo>
                <a:lnTo>
                  <a:pt x="0" y="0"/>
                </a:lnTo>
                <a:close/>
              </a:path>
            </a:pathLst>
          </a:custGeom>
          <a:blipFill>
            <a:blip r:embed="rId10">
              <a:alphaModFix amt="70000"/>
              <a:extLst>
                <a:ext uri="{96DAC541-7B7A-43D3-8B79-37D633B846F1}">
                  <asvg:svgBlip xmlns:asvg="http://schemas.microsoft.com/office/drawing/2016/SVG/main" r:embed="rId11"/>
                </a:ext>
              </a:extLst>
            </a:blip>
            <a:stretch>
              <a:fillRect t="-83626" r="-157760" b="-39168"/>
            </a:stretch>
          </a:blipFill>
        </p:spPr>
        <p:txBody>
          <a:bodyPr/>
          <a:lstStyle/>
          <a:p>
            <a:endParaRPr lang="en-GB"/>
          </a:p>
        </p:txBody>
      </p:sp>
      <p:sp>
        <p:nvSpPr>
          <p:cNvPr id="11" name="Freeform 11"/>
          <p:cNvSpPr/>
          <p:nvPr/>
        </p:nvSpPr>
        <p:spPr>
          <a:xfrm>
            <a:off x="-4139190" y="-5275253"/>
            <a:ext cx="7332268" cy="7624098"/>
          </a:xfrm>
          <a:custGeom>
            <a:avLst/>
            <a:gdLst/>
            <a:ahLst/>
            <a:cxnLst/>
            <a:rect l="l" t="t" r="r" b="b"/>
            <a:pathLst>
              <a:path w="7332268" h="7624098">
                <a:moveTo>
                  <a:pt x="0" y="0"/>
                </a:moveTo>
                <a:lnTo>
                  <a:pt x="7332268" y="0"/>
                </a:lnTo>
                <a:lnTo>
                  <a:pt x="7332268" y="7624098"/>
                </a:lnTo>
                <a:lnTo>
                  <a:pt x="0" y="7624098"/>
                </a:lnTo>
                <a:lnTo>
                  <a:pt x="0" y="0"/>
                </a:lnTo>
                <a:close/>
              </a:path>
            </a:pathLst>
          </a:custGeom>
          <a:blipFill>
            <a:blip r:embed="rId12">
              <a:alphaModFix amt="67000"/>
              <a:extLst>
                <a:ext uri="{96DAC541-7B7A-43D3-8B79-37D633B846F1}">
                  <asvg:svgBlip xmlns:asvg="http://schemas.microsoft.com/office/drawing/2016/SVG/main" r:embed="rId13"/>
                </a:ext>
              </a:extLst>
            </a:blip>
            <a:stretch>
              <a:fillRect t="-83626" r="-157760" b="-39168"/>
            </a:stretch>
          </a:blipFill>
        </p:spPr>
        <p:txBody>
          <a:bodyPr/>
          <a:lstStyle/>
          <a:p>
            <a:endParaRPr lang="en-GB"/>
          </a:p>
        </p:txBody>
      </p:sp>
      <p:sp>
        <p:nvSpPr>
          <p:cNvPr id="12" name="Freeform 8"/>
          <p:cNvSpPr/>
          <p:nvPr/>
        </p:nvSpPr>
        <p:spPr>
          <a:xfrm>
            <a:off x="192717" y="8647495"/>
            <a:ext cx="4226884" cy="1710034"/>
          </a:xfrm>
          <a:custGeom>
            <a:avLst/>
            <a:gdLst/>
            <a:ahLst/>
            <a:cxnLst/>
            <a:rect l="l" t="t" r="r" b="b"/>
            <a:pathLst>
              <a:path w="4588031" h="2458218">
                <a:moveTo>
                  <a:pt x="0" y="0"/>
                </a:moveTo>
                <a:lnTo>
                  <a:pt x="4588031" y="0"/>
                </a:lnTo>
                <a:lnTo>
                  <a:pt x="4588031" y="2458218"/>
                </a:lnTo>
                <a:lnTo>
                  <a:pt x="0" y="2458218"/>
                </a:lnTo>
                <a:lnTo>
                  <a:pt x="0" y="0"/>
                </a:lnTo>
                <a:close/>
              </a:path>
            </a:pathLst>
          </a:custGeom>
          <a:blipFill>
            <a:blip r:embed="rId14"/>
            <a:stretch>
              <a:fillRect t="-38988" b="-47652"/>
            </a:stretch>
          </a:blipFill>
        </p:spPr>
        <p:txBody>
          <a:bodyPr/>
          <a:lstStyle/>
          <a:p>
            <a:endParaRPr lang="en-GB"/>
          </a:p>
        </p:txBody>
      </p:sp>
      <p:grpSp>
        <p:nvGrpSpPr>
          <p:cNvPr id="13" name="Group 12"/>
          <p:cNvGrpSpPr/>
          <p:nvPr/>
        </p:nvGrpSpPr>
        <p:grpSpPr>
          <a:xfrm>
            <a:off x="13320478" y="8436189"/>
            <a:ext cx="3916893" cy="1546957"/>
            <a:chOff x="0" y="0"/>
            <a:chExt cx="5222524" cy="2062610"/>
          </a:xfrm>
        </p:grpSpPr>
        <p:grpSp>
          <p:nvGrpSpPr>
            <p:cNvPr id="14" name="Group 13"/>
            <p:cNvGrpSpPr>
              <a:grpSpLocks noChangeAspect="1"/>
            </p:cNvGrpSpPr>
            <p:nvPr/>
          </p:nvGrpSpPr>
          <p:grpSpPr>
            <a:xfrm>
              <a:off x="0" y="0"/>
              <a:ext cx="2274277" cy="2062610"/>
              <a:chOff x="0" y="0"/>
              <a:chExt cx="3852977" cy="3494380"/>
            </a:xfrm>
          </p:grpSpPr>
          <p:sp>
            <p:nvSpPr>
              <p:cNvPr id="34" name="Freeform 14"/>
              <p:cNvSpPr/>
              <p:nvPr/>
            </p:nvSpPr>
            <p:spPr>
              <a:xfrm>
                <a:off x="2855626" y="2016791"/>
                <a:ext cx="604584" cy="604616"/>
              </a:xfrm>
              <a:custGeom>
                <a:avLst/>
                <a:gdLst/>
                <a:ahLst/>
                <a:cxnLst/>
                <a:rect l="l" t="t" r="r" b="b"/>
                <a:pathLst>
                  <a:path w="604584" h="604616">
                    <a:moveTo>
                      <a:pt x="524225" y="96997"/>
                    </a:moveTo>
                    <a:cubicBezTo>
                      <a:pt x="469361" y="37688"/>
                      <a:pt x="394812" y="3271"/>
                      <a:pt x="314040" y="223"/>
                    </a:cubicBezTo>
                    <a:cubicBezTo>
                      <a:pt x="233268" y="-2825"/>
                      <a:pt x="156306" y="25496"/>
                      <a:pt x="96997" y="80360"/>
                    </a:cubicBezTo>
                    <a:cubicBezTo>
                      <a:pt x="37688" y="135224"/>
                      <a:pt x="3271" y="209773"/>
                      <a:pt x="223" y="290545"/>
                    </a:cubicBezTo>
                    <a:cubicBezTo>
                      <a:pt x="-2825" y="371317"/>
                      <a:pt x="25496" y="448279"/>
                      <a:pt x="80360" y="507588"/>
                    </a:cubicBezTo>
                    <a:cubicBezTo>
                      <a:pt x="135224" y="566897"/>
                      <a:pt x="209773" y="601314"/>
                      <a:pt x="290545" y="604362"/>
                    </a:cubicBezTo>
                    <a:cubicBezTo>
                      <a:pt x="294609" y="604489"/>
                      <a:pt x="298673" y="604616"/>
                      <a:pt x="302610" y="604616"/>
                    </a:cubicBezTo>
                    <a:cubicBezTo>
                      <a:pt x="378937" y="604616"/>
                      <a:pt x="451327" y="576295"/>
                      <a:pt x="507588" y="524225"/>
                    </a:cubicBezTo>
                    <a:cubicBezTo>
                      <a:pt x="566897" y="469361"/>
                      <a:pt x="601314" y="394812"/>
                      <a:pt x="604362" y="314040"/>
                    </a:cubicBezTo>
                    <a:cubicBezTo>
                      <a:pt x="607410" y="233268"/>
                      <a:pt x="579089" y="156306"/>
                      <a:pt x="524225" y="96997"/>
                    </a:cubicBezTo>
                  </a:path>
                </a:pathLst>
              </a:custGeom>
              <a:solidFill>
                <a:srgbClr val="85160F"/>
              </a:solidFill>
            </p:spPr>
            <p:txBody>
              <a:bodyPr/>
              <a:lstStyle/>
              <a:p>
                <a:endParaRPr lang="en-GB"/>
              </a:p>
            </p:txBody>
          </p:sp>
          <p:sp>
            <p:nvSpPr>
              <p:cNvPr id="35" name="Freeform 15"/>
              <p:cNvSpPr/>
              <p:nvPr/>
            </p:nvSpPr>
            <p:spPr>
              <a:xfrm>
                <a:off x="1308639" y="63514"/>
                <a:ext cx="604584" cy="604633"/>
              </a:xfrm>
              <a:custGeom>
                <a:avLst/>
                <a:gdLst/>
                <a:ahLst/>
                <a:cxnLst/>
                <a:rect l="l" t="t" r="r" b="b"/>
                <a:pathLst>
                  <a:path w="604584" h="604633">
                    <a:moveTo>
                      <a:pt x="524225" y="97014"/>
                    </a:moveTo>
                    <a:cubicBezTo>
                      <a:pt x="469361" y="37705"/>
                      <a:pt x="394685" y="3415"/>
                      <a:pt x="314040" y="240"/>
                    </a:cubicBezTo>
                    <a:cubicBezTo>
                      <a:pt x="233395" y="-2935"/>
                      <a:pt x="156306" y="25513"/>
                      <a:pt x="96997" y="80377"/>
                    </a:cubicBezTo>
                    <a:cubicBezTo>
                      <a:pt x="37688" y="135241"/>
                      <a:pt x="3271" y="209790"/>
                      <a:pt x="223" y="290562"/>
                    </a:cubicBezTo>
                    <a:cubicBezTo>
                      <a:pt x="-2825" y="371334"/>
                      <a:pt x="25496" y="448296"/>
                      <a:pt x="80360" y="507605"/>
                    </a:cubicBezTo>
                    <a:cubicBezTo>
                      <a:pt x="135224" y="566914"/>
                      <a:pt x="209773" y="601331"/>
                      <a:pt x="290545" y="604379"/>
                    </a:cubicBezTo>
                    <a:cubicBezTo>
                      <a:pt x="294609" y="604506"/>
                      <a:pt x="298546" y="604633"/>
                      <a:pt x="302610" y="604633"/>
                    </a:cubicBezTo>
                    <a:cubicBezTo>
                      <a:pt x="378937" y="604633"/>
                      <a:pt x="451327" y="576312"/>
                      <a:pt x="507588" y="524242"/>
                    </a:cubicBezTo>
                    <a:cubicBezTo>
                      <a:pt x="566897" y="469378"/>
                      <a:pt x="601314" y="394829"/>
                      <a:pt x="604362" y="314057"/>
                    </a:cubicBezTo>
                    <a:cubicBezTo>
                      <a:pt x="607410" y="233285"/>
                      <a:pt x="579089" y="156323"/>
                      <a:pt x="524225" y="97014"/>
                    </a:cubicBezTo>
                  </a:path>
                </a:pathLst>
              </a:custGeom>
              <a:solidFill>
                <a:srgbClr val="85160F"/>
              </a:solidFill>
            </p:spPr>
            <p:txBody>
              <a:bodyPr/>
              <a:lstStyle/>
              <a:p>
                <a:endParaRPr lang="en-GB"/>
              </a:p>
            </p:txBody>
          </p:sp>
          <p:sp>
            <p:nvSpPr>
              <p:cNvPr id="36" name="Freeform 16"/>
              <p:cNvSpPr/>
              <p:nvPr/>
            </p:nvSpPr>
            <p:spPr>
              <a:xfrm>
                <a:off x="63387" y="159008"/>
                <a:ext cx="3726134" cy="3272151"/>
              </a:xfrm>
              <a:custGeom>
                <a:avLst/>
                <a:gdLst/>
                <a:ahLst/>
                <a:cxnLst/>
                <a:rect l="l" t="t" r="r" b="b"/>
                <a:pathLst>
                  <a:path w="3726134" h="3272151">
                    <a:moveTo>
                      <a:pt x="3630281" y="472055"/>
                    </a:moveTo>
                    <a:cubicBezTo>
                      <a:pt x="3622534" y="671699"/>
                      <a:pt x="3453878" y="827782"/>
                      <a:pt x="3254107" y="819908"/>
                    </a:cubicBezTo>
                    <a:cubicBezTo>
                      <a:pt x="3068306" y="812669"/>
                      <a:pt x="2920224" y="665857"/>
                      <a:pt x="2907016" y="484628"/>
                    </a:cubicBezTo>
                    <a:cubicBezTo>
                      <a:pt x="2906508" y="473960"/>
                      <a:pt x="2906254" y="463292"/>
                      <a:pt x="2906762" y="452370"/>
                    </a:cubicBezTo>
                    <a:lnTo>
                      <a:pt x="2906762" y="452370"/>
                    </a:lnTo>
                    <a:cubicBezTo>
                      <a:pt x="2907397" y="435225"/>
                      <a:pt x="2909429" y="417699"/>
                      <a:pt x="2912604" y="400427"/>
                    </a:cubicBezTo>
                    <a:lnTo>
                      <a:pt x="2920224" y="358771"/>
                    </a:lnTo>
                    <a:cubicBezTo>
                      <a:pt x="2963658" y="206244"/>
                      <a:pt x="3104120" y="95627"/>
                      <a:pt x="3268077" y="95627"/>
                    </a:cubicBezTo>
                    <a:cubicBezTo>
                      <a:pt x="3272776" y="95627"/>
                      <a:pt x="3277602" y="95754"/>
                      <a:pt x="3282428" y="95881"/>
                    </a:cubicBezTo>
                    <a:cubicBezTo>
                      <a:pt x="3482072" y="103628"/>
                      <a:pt x="3638155" y="272411"/>
                      <a:pt x="3630281" y="472055"/>
                    </a:cubicBezTo>
                    <a:moveTo>
                      <a:pt x="2305163" y="1772535"/>
                    </a:moveTo>
                    <a:cubicBezTo>
                      <a:pt x="2301353" y="1869182"/>
                      <a:pt x="2260205" y="1958717"/>
                      <a:pt x="2189085" y="2024376"/>
                    </a:cubicBezTo>
                    <a:cubicBezTo>
                      <a:pt x="2117965" y="2090035"/>
                      <a:pt x="2025636" y="2124198"/>
                      <a:pt x="1928989" y="2120388"/>
                    </a:cubicBezTo>
                    <a:cubicBezTo>
                      <a:pt x="1832342" y="2116578"/>
                      <a:pt x="1742807" y="2075430"/>
                      <a:pt x="1677148" y="2004437"/>
                    </a:cubicBezTo>
                    <a:cubicBezTo>
                      <a:pt x="1611489" y="1933444"/>
                      <a:pt x="1577326" y="1840988"/>
                      <a:pt x="1581136" y="1744341"/>
                    </a:cubicBezTo>
                    <a:cubicBezTo>
                      <a:pt x="1588756" y="1549523"/>
                      <a:pt x="1749665" y="1396234"/>
                      <a:pt x="1942959" y="1396234"/>
                    </a:cubicBezTo>
                    <a:cubicBezTo>
                      <a:pt x="1947658" y="1396234"/>
                      <a:pt x="1952484" y="1396361"/>
                      <a:pt x="1957310" y="1396488"/>
                    </a:cubicBezTo>
                    <a:cubicBezTo>
                      <a:pt x="2156954" y="1404235"/>
                      <a:pt x="2313037" y="1573018"/>
                      <a:pt x="2305163" y="1772662"/>
                    </a:cubicBezTo>
                    <a:moveTo>
                      <a:pt x="1416925" y="2687443"/>
                    </a:moveTo>
                    <a:cubicBezTo>
                      <a:pt x="1386953" y="2675886"/>
                      <a:pt x="1354949" y="2668901"/>
                      <a:pt x="1321929" y="2667631"/>
                    </a:cubicBezTo>
                    <a:cubicBezTo>
                      <a:pt x="1244840" y="2664583"/>
                      <a:pt x="1171180" y="2691507"/>
                      <a:pt x="1113395" y="2742942"/>
                    </a:cubicBezTo>
                    <a:lnTo>
                      <a:pt x="522972" y="1997579"/>
                    </a:lnTo>
                    <a:cubicBezTo>
                      <a:pt x="567168" y="1953637"/>
                      <a:pt x="596124" y="1897503"/>
                      <a:pt x="606919" y="1836162"/>
                    </a:cubicBezTo>
                    <a:lnTo>
                      <a:pt x="1487283" y="1799459"/>
                    </a:lnTo>
                    <a:cubicBezTo>
                      <a:pt x="1499983" y="1941445"/>
                      <a:pt x="1577961" y="2065905"/>
                      <a:pt x="1691880" y="2141089"/>
                    </a:cubicBezTo>
                    <a:close/>
                    <a:moveTo>
                      <a:pt x="1513064" y="2977638"/>
                    </a:moveTo>
                    <a:cubicBezTo>
                      <a:pt x="1510905" y="3033010"/>
                      <a:pt x="1487664" y="3084064"/>
                      <a:pt x="1447659" y="3121656"/>
                    </a:cubicBezTo>
                    <a:cubicBezTo>
                      <a:pt x="1407908" y="3158994"/>
                      <a:pt x="1355965" y="3178425"/>
                      <a:pt x="1302117" y="3176266"/>
                    </a:cubicBezTo>
                    <a:cubicBezTo>
                      <a:pt x="1248015" y="3174107"/>
                      <a:pt x="1198104" y="3150739"/>
                      <a:pt x="1161274" y="3110353"/>
                    </a:cubicBezTo>
                    <a:cubicBezTo>
                      <a:pt x="1124317" y="3069840"/>
                      <a:pt x="1105140" y="3017008"/>
                      <a:pt x="1107299" y="2961636"/>
                    </a:cubicBezTo>
                    <a:cubicBezTo>
                      <a:pt x="1109458" y="2906264"/>
                      <a:pt x="1132699" y="2855210"/>
                      <a:pt x="1172704" y="2817618"/>
                    </a:cubicBezTo>
                    <a:cubicBezTo>
                      <a:pt x="1210550" y="2782058"/>
                      <a:pt x="1259191" y="2762754"/>
                      <a:pt x="1310245" y="2762754"/>
                    </a:cubicBezTo>
                    <a:cubicBezTo>
                      <a:pt x="1312912" y="2762754"/>
                      <a:pt x="1315579" y="2762754"/>
                      <a:pt x="1318246" y="2762881"/>
                    </a:cubicBezTo>
                    <a:cubicBezTo>
                      <a:pt x="1372348" y="2765040"/>
                      <a:pt x="1422259" y="2788408"/>
                      <a:pt x="1459089" y="2828794"/>
                    </a:cubicBezTo>
                    <a:cubicBezTo>
                      <a:pt x="1496046" y="2869307"/>
                      <a:pt x="1515223" y="2922139"/>
                      <a:pt x="1513064" y="2977511"/>
                    </a:cubicBezTo>
                    <a:moveTo>
                      <a:pt x="442835" y="1936746"/>
                    </a:moveTo>
                    <a:cubicBezTo>
                      <a:pt x="402322" y="1974211"/>
                      <a:pt x="349490" y="1993769"/>
                      <a:pt x="294372" y="1991610"/>
                    </a:cubicBezTo>
                    <a:cubicBezTo>
                      <a:pt x="239254" y="1989451"/>
                      <a:pt x="188073" y="1965956"/>
                      <a:pt x="150608" y="1925443"/>
                    </a:cubicBezTo>
                    <a:cubicBezTo>
                      <a:pt x="113143" y="1884930"/>
                      <a:pt x="93585" y="1832098"/>
                      <a:pt x="95744" y="1776980"/>
                    </a:cubicBezTo>
                    <a:cubicBezTo>
                      <a:pt x="100062" y="1665728"/>
                      <a:pt x="191883" y="1578225"/>
                      <a:pt x="302246" y="1578225"/>
                    </a:cubicBezTo>
                    <a:cubicBezTo>
                      <a:pt x="304913" y="1578225"/>
                      <a:pt x="307707" y="1578352"/>
                      <a:pt x="310374" y="1578352"/>
                    </a:cubicBezTo>
                    <a:cubicBezTo>
                      <a:pt x="424293" y="1582797"/>
                      <a:pt x="513320" y="1679063"/>
                      <a:pt x="508875" y="1793109"/>
                    </a:cubicBezTo>
                    <a:cubicBezTo>
                      <a:pt x="506716" y="1848354"/>
                      <a:pt x="483221" y="1899281"/>
                      <a:pt x="442708" y="1936873"/>
                    </a:cubicBezTo>
                    <a:moveTo>
                      <a:pt x="3286111" y="377"/>
                    </a:moveTo>
                    <a:cubicBezTo>
                      <a:pt x="3068814" y="-8386"/>
                      <a:pt x="2881108" y="136521"/>
                      <a:pt x="2826498" y="337689"/>
                    </a:cubicBezTo>
                    <a:lnTo>
                      <a:pt x="1848090" y="196084"/>
                    </a:lnTo>
                    <a:cubicBezTo>
                      <a:pt x="1848217" y="202688"/>
                      <a:pt x="1848598" y="209292"/>
                      <a:pt x="1848217" y="215896"/>
                    </a:cubicBezTo>
                    <a:cubicBezTo>
                      <a:pt x="1847201" y="241677"/>
                      <a:pt x="1842629" y="266696"/>
                      <a:pt x="1835517" y="290699"/>
                    </a:cubicBezTo>
                    <a:lnTo>
                      <a:pt x="2811258" y="431923"/>
                    </a:lnTo>
                    <a:cubicBezTo>
                      <a:pt x="2811131" y="434590"/>
                      <a:pt x="2810877" y="437130"/>
                      <a:pt x="2810750" y="439797"/>
                    </a:cubicBezTo>
                    <a:cubicBezTo>
                      <a:pt x="2810115" y="455799"/>
                      <a:pt x="2810369" y="471547"/>
                      <a:pt x="2811385" y="487168"/>
                    </a:cubicBezTo>
                    <a:cubicBezTo>
                      <a:pt x="2815449" y="578989"/>
                      <a:pt x="2846818" y="664460"/>
                      <a:pt x="2897999" y="735072"/>
                    </a:cubicBezTo>
                    <a:lnTo>
                      <a:pt x="2224899" y="1397758"/>
                    </a:lnTo>
                    <a:cubicBezTo>
                      <a:pt x="2151747" y="1340481"/>
                      <a:pt x="2060688" y="1304667"/>
                      <a:pt x="1960993" y="1300857"/>
                    </a:cubicBezTo>
                    <a:cubicBezTo>
                      <a:pt x="1720836" y="1291205"/>
                      <a:pt x="1516747" y="1469259"/>
                      <a:pt x="1488680" y="1703574"/>
                    </a:cubicBezTo>
                    <a:lnTo>
                      <a:pt x="608189" y="1740277"/>
                    </a:lnTo>
                    <a:cubicBezTo>
                      <a:pt x="599172" y="1678555"/>
                      <a:pt x="571359" y="1620897"/>
                      <a:pt x="528306" y="1575558"/>
                    </a:cubicBezTo>
                    <a:lnTo>
                      <a:pt x="1386318" y="460498"/>
                    </a:lnTo>
                    <a:cubicBezTo>
                      <a:pt x="1363712" y="446401"/>
                      <a:pt x="1342757" y="429383"/>
                      <a:pt x="1324215" y="409317"/>
                    </a:cubicBezTo>
                    <a:cubicBezTo>
                      <a:pt x="1320659" y="405507"/>
                      <a:pt x="1317611" y="401443"/>
                      <a:pt x="1314309" y="397506"/>
                    </a:cubicBezTo>
                    <a:lnTo>
                      <a:pt x="449693" y="1521329"/>
                    </a:lnTo>
                    <a:cubicBezTo>
                      <a:pt x="409434" y="1498723"/>
                      <a:pt x="363460" y="1484880"/>
                      <a:pt x="314184" y="1482975"/>
                    </a:cubicBezTo>
                    <a:cubicBezTo>
                      <a:pt x="147814" y="1476498"/>
                      <a:pt x="6844" y="1606673"/>
                      <a:pt x="240" y="1773297"/>
                    </a:cubicBezTo>
                    <a:cubicBezTo>
                      <a:pt x="-6364" y="1939921"/>
                      <a:pt x="123938" y="2080637"/>
                      <a:pt x="290562" y="2087241"/>
                    </a:cubicBezTo>
                    <a:cubicBezTo>
                      <a:pt x="294626" y="2087368"/>
                      <a:pt x="298690" y="2087495"/>
                      <a:pt x="302627" y="2087495"/>
                    </a:cubicBezTo>
                    <a:cubicBezTo>
                      <a:pt x="352665" y="2087495"/>
                      <a:pt x="400798" y="2075176"/>
                      <a:pt x="444105" y="2052062"/>
                    </a:cubicBezTo>
                    <a:lnTo>
                      <a:pt x="1051546" y="2818634"/>
                    </a:lnTo>
                    <a:cubicBezTo>
                      <a:pt x="1027543" y="2860671"/>
                      <a:pt x="1013700" y="2908169"/>
                      <a:pt x="1011795" y="2958080"/>
                    </a:cubicBezTo>
                    <a:cubicBezTo>
                      <a:pt x="1008620" y="3038598"/>
                      <a:pt x="1036687" y="3115560"/>
                      <a:pt x="1090535" y="3174869"/>
                    </a:cubicBezTo>
                    <a:cubicBezTo>
                      <a:pt x="1144637" y="3234305"/>
                      <a:pt x="1218424" y="3268722"/>
                      <a:pt x="1298307" y="3271897"/>
                    </a:cubicBezTo>
                    <a:cubicBezTo>
                      <a:pt x="1302244" y="3272024"/>
                      <a:pt x="1306181" y="3272151"/>
                      <a:pt x="1310118" y="3272151"/>
                    </a:cubicBezTo>
                    <a:cubicBezTo>
                      <a:pt x="1385683" y="3272151"/>
                      <a:pt x="1457311" y="3243703"/>
                      <a:pt x="1512937" y="3191506"/>
                    </a:cubicBezTo>
                    <a:cubicBezTo>
                      <a:pt x="1571357" y="3136642"/>
                      <a:pt x="1605266" y="3062093"/>
                      <a:pt x="1608441" y="2981575"/>
                    </a:cubicBezTo>
                    <a:cubicBezTo>
                      <a:pt x="1609076" y="2966589"/>
                      <a:pt x="1608187" y="2951730"/>
                      <a:pt x="1606663" y="2937125"/>
                    </a:cubicBezTo>
                    <a:lnTo>
                      <a:pt x="2871456" y="2364482"/>
                    </a:lnTo>
                    <a:cubicBezTo>
                      <a:pt x="2849231" y="2340225"/>
                      <a:pt x="2831578" y="2312793"/>
                      <a:pt x="2818497" y="2283583"/>
                    </a:cubicBezTo>
                    <a:lnTo>
                      <a:pt x="1581517" y="2843780"/>
                    </a:lnTo>
                    <a:cubicBezTo>
                      <a:pt x="1568563" y="2815332"/>
                      <a:pt x="1551291" y="2788662"/>
                      <a:pt x="1529701" y="2764913"/>
                    </a:cubicBezTo>
                    <a:cubicBezTo>
                      <a:pt x="1520303" y="2754499"/>
                      <a:pt x="1510016" y="2745228"/>
                      <a:pt x="1499475" y="2736338"/>
                    </a:cubicBezTo>
                    <a:lnTo>
                      <a:pt x="1776843" y="2185285"/>
                    </a:lnTo>
                    <a:cubicBezTo>
                      <a:pt x="1823071" y="2203446"/>
                      <a:pt x="1872982" y="2214241"/>
                      <a:pt x="1925306" y="2216400"/>
                    </a:cubicBezTo>
                    <a:cubicBezTo>
                      <a:pt x="1931402" y="2216654"/>
                      <a:pt x="1937371" y="2216781"/>
                      <a:pt x="1943467" y="2216781"/>
                    </a:cubicBezTo>
                    <a:cubicBezTo>
                      <a:pt x="2187688" y="2216781"/>
                      <a:pt x="2391142" y="2022979"/>
                      <a:pt x="2400667" y="1776853"/>
                    </a:cubicBezTo>
                    <a:cubicBezTo>
                      <a:pt x="2405239" y="1658616"/>
                      <a:pt x="2364345" y="1548888"/>
                      <a:pt x="2293733" y="1464814"/>
                    </a:cubicBezTo>
                    <a:lnTo>
                      <a:pt x="2962007" y="806954"/>
                    </a:lnTo>
                    <a:cubicBezTo>
                      <a:pt x="3021824" y="861056"/>
                      <a:pt x="3096246" y="899791"/>
                      <a:pt x="3179431" y="916174"/>
                    </a:cubicBezTo>
                    <a:lnTo>
                      <a:pt x="3097389" y="1858768"/>
                    </a:lnTo>
                    <a:cubicBezTo>
                      <a:pt x="3100437" y="1858768"/>
                      <a:pt x="3103358" y="1858514"/>
                      <a:pt x="3106279" y="1858641"/>
                    </a:cubicBezTo>
                    <a:cubicBezTo>
                      <a:pt x="3135870" y="1859784"/>
                      <a:pt x="3164572" y="1865245"/>
                      <a:pt x="3191877" y="1874516"/>
                    </a:cubicBezTo>
                    <a:lnTo>
                      <a:pt x="3275316" y="916174"/>
                    </a:lnTo>
                    <a:cubicBezTo>
                      <a:pt x="3516489" y="912618"/>
                      <a:pt x="3716260" y="720213"/>
                      <a:pt x="3725785" y="476373"/>
                    </a:cubicBezTo>
                    <a:cubicBezTo>
                      <a:pt x="3735564" y="224151"/>
                      <a:pt x="3538460" y="10918"/>
                      <a:pt x="3286238" y="1012"/>
                    </a:cubicBezTo>
                  </a:path>
                </a:pathLst>
              </a:custGeom>
              <a:solidFill>
                <a:srgbClr val="3B3D43"/>
              </a:solidFill>
            </p:spPr>
            <p:txBody>
              <a:bodyPr/>
              <a:lstStyle/>
              <a:p>
                <a:endParaRPr lang="en-GB"/>
              </a:p>
            </p:txBody>
          </p:sp>
        </p:grpSp>
        <p:grpSp>
          <p:nvGrpSpPr>
            <p:cNvPr id="15" name="Group 17"/>
            <p:cNvGrpSpPr>
              <a:grpSpLocks noChangeAspect="1"/>
            </p:cNvGrpSpPr>
            <p:nvPr/>
          </p:nvGrpSpPr>
          <p:grpSpPr>
            <a:xfrm>
              <a:off x="2586538" y="1214765"/>
              <a:ext cx="212612" cy="315809"/>
              <a:chOff x="0" y="0"/>
              <a:chExt cx="360197" cy="535026"/>
            </a:xfrm>
          </p:grpSpPr>
          <p:sp>
            <p:nvSpPr>
              <p:cNvPr id="33" name="Freeform 18"/>
              <p:cNvSpPr/>
              <p:nvPr/>
            </p:nvSpPr>
            <p:spPr>
              <a:xfrm>
                <a:off x="0" y="0"/>
                <a:ext cx="360172" cy="535051"/>
              </a:xfrm>
              <a:custGeom>
                <a:avLst/>
                <a:gdLst/>
                <a:ahLst/>
                <a:cxnLst/>
                <a:rect l="l" t="t" r="r" b="b"/>
                <a:pathLst>
                  <a:path w="360172" h="535051">
                    <a:moveTo>
                      <a:pt x="264160" y="155829"/>
                    </a:moveTo>
                    <a:cubicBezTo>
                      <a:pt x="264160" y="147447"/>
                      <a:pt x="263398" y="138430"/>
                      <a:pt x="261112" y="130810"/>
                    </a:cubicBezTo>
                    <a:cubicBezTo>
                      <a:pt x="251206" y="96901"/>
                      <a:pt x="224790" y="71120"/>
                      <a:pt x="185420" y="71120"/>
                    </a:cubicBezTo>
                    <a:cubicBezTo>
                      <a:pt x="133223" y="71120"/>
                      <a:pt x="94615" y="116586"/>
                      <a:pt x="94615" y="191389"/>
                    </a:cubicBezTo>
                    <a:cubicBezTo>
                      <a:pt x="94615" y="254254"/>
                      <a:pt x="126365" y="304927"/>
                      <a:pt x="184658" y="304927"/>
                    </a:cubicBezTo>
                    <a:cubicBezTo>
                      <a:pt x="219456" y="304927"/>
                      <a:pt x="249682" y="282194"/>
                      <a:pt x="260350" y="248920"/>
                    </a:cubicBezTo>
                    <a:cubicBezTo>
                      <a:pt x="262636" y="239141"/>
                      <a:pt x="264160" y="226187"/>
                      <a:pt x="264160" y="215646"/>
                    </a:cubicBezTo>
                    <a:close/>
                    <a:moveTo>
                      <a:pt x="360172" y="8255"/>
                    </a:moveTo>
                    <a:cubicBezTo>
                      <a:pt x="358648" y="33274"/>
                      <a:pt x="357124" y="63500"/>
                      <a:pt x="357124" y="114173"/>
                    </a:cubicBezTo>
                    <a:lnTo>
                      <a:pt x="357124" y="323088"/>
                    </a:lnTo>
                    <a:cubicBezTo>
                      <a:pt x="357124" y="400304"/>
                      <a:pt x="341249" y="455549"/>
                      <a:pt x="302641" y="490347"/>
                    </a:cubicBezTo>
                    <a:cubicBezTo>
                      <a:pt x="264033" y="524383"/>
                      <a:pt x="211074" y="535051"/>
                      <a:pt x="160401" y="535051"/>
                    </a:cubicBezTo>
                    <a:cubicBezTo>
                      <a:pt x="113538" y="535051"/>
                      <a:pt x="63500" y="525272"/>
                      <a:pt x="31750" y="505587"/>
                    </a:cubicBezTo>
                    <a:lnTo>
                      <a:pt x="52197" y="435229"/>
                    </a:lnTo>
                    <a:cubicBezTo>
                      <a:pt x="75692" y="448818"/>
                      <a:pt x="115062" y="463169"/>
                      <a:pt x="159639" y="463169"/>
                    </a:cubicBezTo>
                    <a:cubicBezTo>
                      <a:pt x="220218" y="463169"/>
                      <a:pt x="265557" y="431419"/>
                      <a:pt x="265557" y="351917"/>
                    </a:cubicBezTo>
                    <a:lnTo>
                      <a:pt x="265557" y="320040"/>
                    </a:lnTo>
                    <a:lnTo>
                      <a:pt x="264160" y="320040"/>
                    </a:lnTo>
                    <a:cubicBezTo>
                      <a:pt x="242951" y="352552"/>
                      <a:pt x="205105" y="374523"/>
                      <a:pt x="156718" y="374523"/>
                    </a:cubicBezTo>
                    <a:cubicBezTo>
                      <a:pt x="65024" y="374650"/>
                      <a:pt x="0" y="298958"/>
                      <a:pt x="0" y="194437"/>
                    </a:cubicBezTo>
                    <a:cubicBezTo>
                      <a:pt x="0" y="73406"/>
                      <a:pt x="78740" y="0"/>
                      <a:pt x="167259" y="0"/>
                    </a:cubicBezTo>
                    <a:cubicBezTo>
                      <a:pt x="223266" y="0"/>
                      <a:pt x="256540" y="27178"/>
                      <a:pt x="273939" y="57531"/>
                    </a:cubicBezTo>
                    <a:lnTo>
                      <a:pt x="275463" y="57531"/>
                    </a:lnTo>
                    <a:lnTo>
                      <a:pt x="279273" y="8382"/>
                    </a:lnTo>
                    <a:close/>
                  </a:path>
                </a:pathLst>
              </a:custGeom>
              <a:solidFill>
                <a:srgbClr val="3B3D43"/>
              </a:solidFill>
            </p:spPr>
            <p:txBody>
              <a:bodyPr/>
              <a:lstStyle/>
              <a:p>
                <a:endParaRPr lang="en-GB"/>
              </a:p>
            </p:txBody>
          </p:sp>
        </p:grpSp>
        <p:grpSp>
          <p:nvGrpSpPr>
            <p:cNvPr id="16" name="Group 19"/>
            <p:cNvGrpSpPr>
              <a:grpSpLocks noChangeAspect="1"/>
            </p:cNvGrpSpPr>
            <p:nvPr/>
          </p:nvGrpSpPr>
          <p:grpSpPr>
            <a:xfrm>
              <a:off x="3214799" y="1214760"/>
              <a:ext cx="123735" cy="222457"/>
              <a:chOff x="0" y="0"/>
              <a:chExt cx="209626" cy="376872"/>
            </a:xfrm>
          </p:grpSpPr>
          <p:sp>
            <p:nvSpPr>
              <p:cNvPr id="32" name="Freeform 20"/>
              <p:cNvSpPr/>
              <p:nvPr/>
            </p:nvSpPr>
            <p:spPr>
              <a:xfrm>
                <a:off x="0" y="0"/>
                <a:ext cx="209677" cy="376809"/>
              </a:xfrm>
              <a:custGeom>
                <a:avLst/>
                <a:gdLst/>
                <a:ahLst/>
                <a:cxnLst/>
                <a:rect l="l" t="t" r="r" b="b"/>
                <a:pathLst>
                  <a:path w="209677" h="376809">
                    <a:moveTo>
                      <a:pt x="3048" y="127127"/>
                    </a:moveTo>
                    <a:cubicBezTo>
                      <a:pt x="3048" y="77216"/>
                      <a:pt x="2286" y="41656"/>
                      <a:pt x="0" y="8382"/>
                    </a:cubicBezTo>
                    <a:lnTo>
                      <a:pt x="81026" y="8382"/>
                    </a:lnTo>
                    <a:lnTo>
                      <a:pt x="84074" y="78740"/>
                    </a:lnTo>
                    <a:lnTo>
                      <a:pt x="87122" y="78740"/>
                    </a:lnTo>
                    <a:cubicBezTo>
                      <a:pt x="105156" y="26543"/>
                      <a:pt x="148336" y="0"/>
                      <a:pt x="187706" y="0"/>
                    </a:cubicBezTo>
                    <a:cubicBezTo>
                      <a:pt x="196723" y="0"/>
                      <a:pt x="202057" y="762"/>
                      <a:pt x="209677" y="2286"/>
                    </a:cubicBezTo>
                    <a:lnTo>
                      <a:pt x="209677" y="90043"/>
                    </a:lnTo>
                    <a:cubicBezTo>
                      <a:pt x="202057" y="88519"/>
                      <a:pt x="193802" y="86995"/>
                      <a:pt x="182499" y="86995"/>
                    </a:cubicBezTo>
                    <a:cubicBezTo>
                      <a:pt x="137795" y="86995"/>
                      <a:pt x="107569" y="115697"/>
                      <a:pt x="99187" y="157353"/>
                    </a:cubicBezTo>
                    <a:cubicBezTo>
                      <a:pt x="97663" y="165735"/>
                      <a:pt x="96139" y="175514"/>
                      <a:pt x="96139" y="186055"/>
                    </a:cubicBezTo>
                    <a:lnTo>
                      <a:pt x="96139" y="376809"/>
                    </a:lnTo>
                    <a:lnTo>
                      <a:pt x="3048" y="376809"/>
                    </a:lnTo>
                    <a:close/>
                  </a:path>
                </a:pathLst>
              </a:custGeom>
              <a:solidFill>
                <a:srgbClr val="3B3D43"/>
              </a:solidFill>
            </p:spPr>
            <p:txBody>
              <a:bodyPr/>
              <a:lstStyle/>
              <a:p>
                <a:endParaRPr lang="en-GB"/>
              </a:p>
            </p:txBody>
          </p:sp>
        </p:grpSp>
        <p:grpSp>
          <p:nvGrpSpPr>
            <p:cNvPr id="17" name="Group 21"/>
            <p:cNvGrpSpPr>
              <a:grpSpLocks noChangeAspect="1"/>
            </p:cNvGrpSpPr>
            <p:nvPr/>
          </p:nvGrpSpPr>
          <p:grpSpPr>
            <a:xfrm>
              <a:off x="2547458" y="244260"/>
              <a:ext cx="1347518" cy="710093"/>
              <a:chOff x="0" y="0"/>
              <a:chExt cx="2282914" cy="1203008"/>
            </a:xfrm>
          </p:grpSpPr>
          <p:sp>
            <p:nvSpPr>
              <p:cNvPr id="29" name="Freeform 22"/>
              <p:cNvSpPr/>
              <p:nvPr/>
            </p:nvSpPr>
            <p:spPr>
              <a:xfrm>
                <a:off x="63500" y="280416"/>
                <a:ext cx="751459" cy="859028"/>
              </a:xfrm>
              <a:custGeom>
                <a:avLst/>
                <a:gdLst/>
                <a:ahLst/>
                <a:cxnLst/>
                <a:rect l="l" t="t" r="r" b="b"/>
                <a:pathLst>
                  <a:path w="751459" h="859028">
                    <a:moveTo>
                      <a:pt x="490982" y="452247"/>
                    </a:moveTo>
                    <a:cubicBezTo>
                      <a:pt x="356489" y="450596"/>
                      <a:pt x="252222" y="482473"/>
                      <a:pt x="252222" y="581660"/>
                    </a:cubicBezTo>
                    <a:cubicBezTo>
                      <a:pt x="252222" y="647192"/>
                      <a:pt x="295910" y="679196"/>
                      <a:pt x="353060" y="679196"/>
                    </a:cubicBezTo>
                    <a:cubicBezTo>
                      <a:pt x="416941" y="679196"/>
                      <a:pt x="469011" y="637159"/>
                      <a:pt x="485902" y="585089"/>
                    </a:cubicBezTo>
                    <a:cubicBezTo>
                      <a:pt x="489331" y="571627"/>
                      <a:pt x="490982" y="556514"/>
                      <a:pt x="490982" y="541401"/>
                    </a:cubicBezTo>
                    <a:close/>
                    <a:moveTo>
                      <a:pt x="521208" y="840613"/>
                    </a:moveTo>
                    <a:lnTo>
                      <a:pt x="506095" y="758190"/>
                    </a:lnTo>
                    <a:lnTo>
                      <a:pt x="501015" y="758190"/>
                    </a:lnTo>
                    <a:cubicBezTo>
                      <a:pt x="447167" y="823722"/>
                      <a:pt x="363093" y="859028"/>
                      <a:pt x="265684" y="859028"/>
                    </a:cubicBezTo>
                    <a:cubicBezTo>
                      <a:pt x="99187" y="859155"/>
                      <a:pt x="0" y="737997"/>
                      <a:pt x="0" y="606933"/>
                    </a:cubicBezTo>
                    <a:cubicBezTo>
                      <a:pt x="0" y="393319"/>
                      <a:pt x="191643" y="290830"/>
                      <a:pt x="482473" y="292481"/>
                    </a:cubicBezTo>
                    <a:lnTo>
                      <a:pt x="482473" y="280670"/>
                    </a:lnTo>
                    <a:cubicBezTo>
                      <a:pt x="482473" y="236982"/>
                      <a:pt x="458978" y="174752"/>
                      <a:pt x="332867" y="174752"/>
                    </a:cubicBezTo>
                    <a:cubicBezTo>
                      <a:pt x="248793" y="174752"/>
                      <a:pt x="159639" y="203327"/>
                      <a:pt x="105918" y="236982"/>
                    </a:cubicBezTo>
                    <a:lnTo>
                      <a:pt x="58801" y="72263"/>
                    </a:lnTo>
                    <a:cubicBezTo>
                      <a:pt x="115951" y="40386"/>
                      <a:pt x="228600" y="0"/>
                      <a:pt x="378206" y="0"/>
                    </a:cubicBezTo>
                    <a:cubicBezTo>
                      <a:pt x="652272" y="0"/>
                      <a:pt x="739648" y="161417"/>
                      <a:pt x="739648" y="354711"/>
                    </a:cubicBezTo>
                    <a:lnTo>
                      <a:pt x="739648" y="640588"/>
                    </a:lnTo>
                    <a:cubicBezTo>
                      <a:pt x="739648" y="719582"/>
                      <a:pt x="743077" y="795274"/>
                      <a:pt x="751459" y="840613"/>
                    </a:cubicBezTo>
                    <a:close/>
                  </a:path>
                </a:pathLst>
              </a:custGeom>
              <a:solidFill>
                <a:srgbClr val="85160F"/>
              </a:solidFill>
            </p:spPr>
            <p:txBody>
              <a:bodyPr/>
              <a:lstStyle/>
              <a:p>
                <a:endParaRPr lang="en-GB"/>
              </a:p>
            </p:txBody>
          </p:sp>
          <p:sp>
            <p:nvSpPr>
              <p:cNvPr id="30" name="Freeform 23"/>
              <p:cNvSpPr/>
              <p:nvPr/>
            </p:nvSpPr>
            <p:spPr>
              <a:xfrm>
                <a:off x="898271" y="280289"/>
                <a:ext cx="665861" cy="857504"/>
              </a:xfrm>
              <a:custGeom>
                <a:avLst/>
                <a:gdLst/>
                <a:ahLst/>
                <a:cxnLst/>
                <a:rect l="l" t="t" r="r" b="b"/>
                <a:pathLst>
                  <a:path w="665861" h="857504">
                    <a:moveTo>
                      <a:pt x="664083" y="820547"/>
                    </a:moveTo>
                    <a:cubicBezTo>
                      <a:pt x="618617" y="840740"/>
                      <a:pt x="532892" y="857504"/>
                      <a:pt x="435483" y="857504"/>
                    </a:cubicBezTo>
                    <a:cubicBezTo>
                      <a:pt x="169799" y="857504"/>
                      <a:pt x="0" y="696087"/>
                      <a:pt x="0" y="437134"/>
                    </a:cubicBezTo>
                    <a:cubicBezTo>
                      <a:pt x="0" y="196723"/>
                      <a:pt x="164719" y="0"/>
                      <a:pt x="470789" y="0"/>
                    </a:cubicBezTo>
                    <a:cubicBezTo>
                      <a:pt x="537972" y="0"/>
                      <a:pt x="612013" y="11811"/>
                      <a:pt x="665861" y="32004"/>
                    </a:cubicBezTo>
                    <a:lnTo>
                      <a:pt x="625475" y="221996"/>
                    </a:lnTo>
                    <a:cubicBezTo>
                      <a:pt x="595249" y="208534"/>
                      <a:pt x="549783" y="196723"/>
                      <a:pt x="482600" y="196723"/>
                    </a:cubicBezTo>
                    <a:cubicBezTo>
                      <a:pt x="348107" y="196723"/>
                      <a:pt x="260604" y="292608"/>
                      <a:pt x="262382" y="427101"/>
                    </a:cubicBezTo>
                    <a:cubicBezTo>
                      <a:pt x="262382" y="578485"/>
                      <a:pt x="363220" y="657479"/>
                      <a:pt x="487680" y="657479"/>
                    </a:cubicBezTo>
                    <a:cubicBezTo>
                      <a:pt x="548259" y="657479"/>
                      <a:pt x="595249" y="647446"/>
                      <a:pt x="633984" y="632206"/>
                    </a:cubicBezTo>
                    <a:close/>
                  </a:path>
                </a:pathLst>
              </a:custGeom>
              <a:solidFill>
                <a:srgbClr val="85160F"/>
              </a:solidFill>
            </p:spPr>
            <p:txBody>
              <a:bodyPr/>
              <a:lstStyle/>
              <a:p>
                <a:endParaRPr lang="en-GB"/>
              </a:p>
            </p:txBody>
          </p:sp>
          <p:sp>
            <p:nvSpPr>
              <p:cNvPr id="31" name="Freeform 24"/>
              <p:cNvSpPr/>
              <p:nvPr/>
            </p:nvSpPr>
            <p:spPr>
              <a:xfrm>
                <a:off x="1676400" y="63500"/>
                <a:ext cx="543052" cy="1074293"/>
              </a:xfrm>
              <a:custGeom>
                <a:avLst/>
                <a:gdLst/>
                <a:ahLst/>
                <a:cxnLst/>
                <a:rect l="l" t="t" r="r" b="b"/>
                <a:pathLst>
                  <a:path w="543052" h="1074293">
                    <a:moveTo>
                      <a:pt x="359791" y="0"/>
                    </a:moveTo>
                    <a:lnTo>
                      <a:pt x="359791" y="235331"/>
                    </a:lnTo>
                    <a:lnTo>
                      <a:pt x="543052" y="235331"/>
                    </a:lnTo>
                    <a:lnTo>
                      <a:pt x="543052" y="423672"/>
                    </a:lnTo>
                    <a:lnTo>
                      <a:pt x="359791" y="423672"/>
                    </a:lnTo>
                    <a:lnTo>
                      <a:pt x="359791" y="721233"/>
                    </a:lnTo>
                    <a:cubicBezTo>
                      <a:pt x="359791" y="820420"/>
                      <a:pt x="383286" y="865886"/>
                      <a:pt x="460629" y="865886"/>
                    </a:cubicBezTo>
                    <a:cubicBezTo>
                      <a:pt x="492633" y="865886"/>
                      <a:pt x="517779" y="862584"/>
                      <a:pt x="536321" y="859155"/>
                    </a:cubicBezTo>
                    <a:lnTo>
                      <a:pt x="537972" y="1052449"/>
                    </a:lnTo>
                    <a:cubicBezTo>
                      <a:pt x="504317" y="1065911"/>
                      <a:pt x="443865" y="1074293"/>
                      <a:pt x="371602" y="1074293"/>
                    </a:cubicBezTo>
                    <a:cubicBezTo>
                      <a:pt x="289179" y="1074293"/>
                      <a:pt x="220345" y="1045718"/>
                      <a:pt x="179959" y="1003681"/>
                    </a:cubicBezTo>
                    <a:cubicBezTo>
                      <a:pt x="132842" y="954913"/>
                      <a:pt x="109347" y="875919"/>
                      <a:pt x="109347" y="759841"/>
                    </a:cubicBezTo>
                    <a:lnTo>
                      <a:pt x="109347" y="423672"/>
                    </a:lnTo>
                    <a:lnTo>
                      <a:pt x="0" y="423672"/>
                    </a:lnTo>
                    <a:lnTo>
                      <a:pt x="0" y="235331"/>
                    </a:lnTo>
                    <a:lnTo>
                      <a:pt x="109347" y="235331"/>
                    </a:lnTo>
                    <a:lnTo>
                      <a:pt x="109347" y="57150"/>
                    </a:lnTo>
                    <a:close/>
                  </a:path>
                </a:pathLst>
              </a:custGeom>
              <a:solidFill>
                <a:srgbClr val="85160F"/>
              </a:solidFill>
            </p:spPr>
            <p:txBody>
              <a:bodyPr/>
              <a:lstStyle/>
              <a:p>
                <a:endParaRPr lang="en-GB"/>
              </a:p>
            </p:txBody>
          </p:sp>
        </p:grpSp>
        <p:grpSp>
          <p:nvGrpSpPr>
            <p:cNvPr id="18" name="Group 25"/>
            <p:cNvGrpSpPr>
              <a:grpSpLocks noChangeAspect="1"/>
            </p:cNvGrpSpPr>
            <p:nvPr/>
          </p:nvGrpSpPr>
          <p:grpSpPr>
            <a:xfrm>
              <a:off x="3743304" y="1214760"/>
              <a:ext cx="220657" cy="227365"/>
              <a:chOff x="0" y="0"/>
              <a:chExt cx="373824" cy="385191"/>
            </a:xfrm>
          </p:grpSpPr>
          <p:sp>
            <p:nvSpPr>
              <p:cNvPr id="28" name="Freeform 26"/>
              <p:cNvSpPr/>
              <p:nvPr/>
            </p:nvSpPr>
            <p:spPr>
              <a:xfrm>
                <a:off x="0" y="0"/>
                <a:ext cx="373888" cy="385191"/>
              </a:xfrm>
              <a:custGeom>
                <a:avLst/>
                <a:gdLst/>
                <a:ahLst/>
                <a:cxnLst/>
                <a:rect l="l" t="t" r="r" b="b"/>
                <a:pathLst>
                  <a:path w="373888" h="385191">
                    <a:moveTo>
                      <a:pt x="96139" y="193040"/>
                    </a:moveTo>
                    <a:cubicBezTo>
                      <a:pt x="96139" y="264160"/>
                      <a:pt x="130937" y="317881"/>
                      <a:pt x="187706" y="317881"/>
                    </a:cubicBezTo>
                    <a:cubicBezTo>
                      <a:pt x="240665" y="317881"/>
                      <a:pt x="277749" y="265684"/>
                      <a:pt x="277749" y="191516"/>
                    </a:cubicBezTo>
                    <a:cubicBezTo>
                      <a:pt x="277749" y="133985"/>
                      <a:pt x="251968" y="68199"/>
                      <a:pt x="188468" y="68199"/>
                    </a:cubicBezTo>
                    <a:cubicBezTo>
                      <a:pt x="122682" y="68199"/>
                      <a:pt x="96139" y="131826"/>
                      <a:pt x="96139" y="193040"/>
                    </a:cubicBezTo>
                    <a:moveTo>
                      <a:pt x="373888" y="189230"/>
                    </a:moveTo>
                    <a:cubicBezTo>
                      <a:pt x="373888" y="324739"/>
                      <a:pt x="278511" y="385191"/>
                      <a:pt x="184658" y="385191"/>
                    </a:cubicBezTo>
                    <a:cubicBezTo>
                      <a:pt x="80264" y="385191"/>
                      <a:pt x="0" y="313309"/>
                      <a:pt x="0" y="195199"/>
                    </a:cubicBezTo>
                    <a:cubicBezTo>
                      <a:pt x="0" y="74168"/>
                      <a:pt x="79502" y="0"/>
                      <a:pt x="190754" y="0"/>
                    </a:cubicBezTo>
                    <a:cubicBezTo>
                      <a:pt x="300482" y="0"/>
                      <a:pt x="373888" y="77216"/>
                      <a:pt x="373888" y="189230"/>
                    </a:cubicBezTo>
                  </a:path>
                </a:pathLst>
              </a:custGeom>
              <a:solidFill>
                <a:srgbClr val="3B3D43"/>
              </a:solidFill>
            </p:spPr>
            <p:txBody>
              <a:bodyPr/>
              <a:lstStyle/>
              <a:p>
                <a:endParaRPr lang="en-GB"/>
              </a:p>
            </p:txBody>
          </p:sp>
        </p:grpSp>
        <p:grpSp>
          <p:nvGrpSpPr>
            <p:cNvPr id="19" name="Group 27"/>
            <p:cNvGrpSpPr>
              <a:grpSpLocks noChangeAspect="1"/>
            </p:cNvGrpSpPr>
            <p:nvPr/>
          </p:nvGrpSpPr>
          <p:grpSpPr>
            <a:xfrm>
              <a:off x="3964355" y="209289"/>
              <a:ext cx="159791" cy="696667"/>
              <a:chOff x="0" y="0"/>
              <a:chExt cx="270713" cy="1180262"/>
            </a:xfrm>
          </p:grpSpPr>
          <p:sp>
            <p:nvSpPr>
              <p:cNvPr id="27" name="Freeform 28"/>
              <p:cNvSpPr/>
              <p:nvPr/>
            </p:nvSpPr>
            <p:spPr>
              <a:xfrm>
                <a:off x="-37" y="0"/>
                <a:ext cx="270801" cy="1180211"/>
              </a:xfrm>
              <a:custGeom>
                <a:avLst/>
                <a:gdLst/>
                <a:ahLst/>
                <a:cxnLst/>
                <a:rect l="l" t="t" r="r" b="b"/>
                <a:pathLst>
                  <a:path w="270801" h="1180211">
                    <a:moveTo>
                      <a:pt x="6768" y="358140"/>
                    </a:moveTo>
                    <a:lnTo>
                      <a:pt x="262419" y="358140"/>
                    </a:lnTo>
                    <a:lnTo>
                      <a:pt x="262419" y="1180211"/>
                    </a:lnTo>
                    <a:lnTo>
                      <a:pt x="6768" y="1180211"/>
                    </a:lnTo>
                    <a:close/>
                    <a:moveTo>
                      <a:pt x="270674" y="129540"/>
                    </a:moveTo>
                    <a:cubicBezTo>
                      <a:pt x="270674" y="200152"/>
                      <a:pt x="216826" y="257302"/>
                      <a:pt x="132879" y="257302"/>
                    </a:cubicBezTo>
                    <a:cubicBezTo>
                      <a:pt x="52234" y="257302"/>
                      <a:pt x="-1614" y="200025"/>
                      <a:pt x="37" y="129413"/>
                    </a:cubicBezTo>
                    <a:cubicBezTo>
                      <a:pt x="-1614" y="55499"/>
                      <a:pt x="52234" y="0"/>
                      <a:pt x="134530" y="0"/>
                    </a:cubicBezTo>
                    <a:cubicBezTo>
                      <a:pt x="216826" y="0"/>
                      <a:pt x="269150" y="55499"/>
                      <a:pt x="270801" y="129413"/>
                    </a:cubicBezTo>
                  </a:path>
                </a:pathLst>
              </a:custGeom>
              <a:solidFill>
                <a:srgbClr val="85160F"/>
              </a:solidFill>
            </p:spPr>
            <p:txBody>
              <a:bodyPr/>
              <a:lstStyle/>
              <a:p>
                <a:endParaRPr lang="en-GB"/>
              </a:p>
            </p:txBody>
          </p:sp>
        </p:grpSp>
        <p:grpSp>
          <p:nvGrpSpPr>
            <p:cNvPr id="20" name="Group 29"/>
            <p:cNvGrpSpPr>
              <a:grpSpLocks noChangeAspect="1"/>
            </p:cNvGrpSpPr>
            <p:nvPr/>
          </p:nvGrpSpPr>
          <p:grpSpPr>
            <a:xfrm>
              <a:off x="4358465" y="1219674"/>
              <a:ext cx="197437" cy="222445"/>
              <a:chOff x="0" y="0"/>
              <a:chExt cx="334493" cy="376860"/>
            </a:xfrm>
          </p:grpSpPr>
          <p:sp>
            <p:nvSpPr>
              <p:cNvPr id="26" name="Freeform 30"/>
              <p:cNvSpPr/>
              <p:nvPr/>
            </p:nvSpPr>
            <p:spPr>
              <a:xfrm>
                <a:off x="0" y="0"/>
                <a:ext cx="334518" cy="376809"/>
              </a:xfrm>
              <a:custGeom>
                <a:avLst/>
                <a:gdLst/>
                <a:ahLst/>
                <a:cxnLst/>
                <a:rect l="l" t="t" r="r" b="b"/>
                <a:pathLst>
                  <a:path w="334518" h="376809">
                    <a:moveTo>
                      <a:pt x="331470" y="258064"/>
                    </a:moveTo>
                    <a:cubicBezTo>
                      <a:pt x="331470" y="302006"/>
                      <a:pt x="332994" y="338328"/>
                      <a:pt x="334518" y="368554"/>
                    </a:cubicBezTo>
                    <a:lnTo>
                      <a:pt x="252730" y="368554"/>
                    </a:lnTo>
                    <a:lnTo>
                      <a:pt x="248158" y="312547"/>
                    </a:lnTo>
                    <a:lnTo>
                      <a:pt x="246634" y="312547"/>
                    </a:lnTo>
                    <a:cubicBezTo>
                      <a:pt x="230759" y="339090"/>
                      <a:pt x="194437" y="376809"/>
                      <a:pt x="128524" y="376809"/>
                    </a:cubicBezTo>
                    <a:cubicBezTo>
                      <a:pt x="61341" y="376809"/>
                      <a:pt x="0" y="336804"/>
                      <a:pt x="0" y="216408"/>
                    </a:cubicBezTo>
                    <a:lnTo>
                      <a:pt x="0" y="0"/>
                    </a:lnTo>
                    <a:lnTo>
                      <a:pt x="93091" y="0"/>
                    </a:lnTo>
                    <a:lnTo>
                      <a:pt x="93091" y="200533"/>
                    </a:lnTo>
                    <a:cubicBezTo>
                      <a:pt x="93091" y="261874"/>
                      <a:pt x="112776" y="301244"/>
                      <a:pt x="161925" y="301244"/>
                    </a:cubicBezTo>
                    <a:cubicBezTo>
                      <a:pt x="199009" y="301244"/>
                      <a:pt x="223266" y="274701"/>
                      <a:pt x="233045" y="251333"/>
                    </a:cubicBezTo>
                    <a:cubicBezTo>
                      <a:pt x="236093" y="242951"/>
                      <a:pt x="238379" y="233172"/>
                      <a:pt x="238379" y="222631"/>
                    </a:cubicBezTo>
                    <a:lnTo>
                      <a:pt x="238379" y="0"/>
                    </a:lnTo>
                    <a:lnTo>
                      <a:pt x="331470" y="0"/>
                    </a:lnTo>
                    <a:close/>
                  </a:path>
                </a:pathLst>
              </a:custGeom>
              <a:solidFill>
                <a:srgbClr val="3B3D43"/>
              </a:solidFill>
            </p:spPr>
            <p:txBody>
              <a:bodyPr/>
              <a:lstStyle/>
              <a:p>
                <a:endParaRPr lang="en-GB"/>
              </a:p>
            </p:txBody>
          </p:sp>
        </p:grpSp>
        <p:grpSp>
          <p:nvGrpSpPr>
            <p:cNvPr id="21" name="Group 31"/>
            <p:cNvGrpSpPr>
              <a:grpSpLocks noChangeAspect="1"/>
            </p:cNvGrpSpPr>
            <p:nvPr/>
          </p:nvGrpSpPr>
          <p:grpSpPr>
            <a:xfrm>
              <a:off x="4162928" y="372273"/>
              <a:ext cx="1059596" cy="581090"/>
              <a:chOff x="0" y="0"/>
              <a:chExt cx="1795120" cy="984453"/>
            </a:xfrm>
          </p:grpSpPr>
          <p:sp>
            <p:nvSpPr>
              <p:cNvPr id="24" name="Freeform 32"/>
              <p:cNvSpPr/>
              <p:nvPr/>
            </p:nvSpPr>
            <p:spPr>
              <a:xfrm>
                <a:off x="63500" y="82042"/>
                <a:ext cx="860806" cy="822071"/>
              </a:xfrm>
              <a:custGeom>
                <a:avLst/>
                <a:gdLst/>
                <a:ahLst/>
                <a:cxnLst/>
                <a:rect l="l" t="t" r="r" b="b"/>
                <a:pathLst>
                  <a:path w="860806" h="822071">
                    <a:moveTo>
                      <a:pt x="277368" y="0"/>
                    </a:moveTo>
                    <a:lnTo>
                      <a:pt x="388366" y="381635"/>
                    </a:lnTo>
                    <a:cubicBezTo>
                      <a:pt x="408559" y="450596"/>
                      <a:pt x="423672" y="516128"/>
                      <a:pt x="435483" y="581660"/>
                    </a:cubicBezTo>
                    <a:lnTo>
                      <a:pt x="440563" y="581660"/>
                    </a:lnTo>
                    <a:cubicBezTo>
                      <a:pt x="454025" y="514477"/>
                      <a:pt x="467487" y="452247"/>
                      <a:pt x="485902" y="381635"/>
                    </a:cubicBezTo>
                    <a:lnTo>
                      <a:pt x="591820" y="0"/>
                    </a:lnTo>
                    <a:lnTo>
                      <a:pt x="860806" y="0"/>
                    </a:lnTo>
                    <a:lnTo>
                      <a:pt x="554863" y="822071"/>
                    </a:lnTo>
                    <a:lnTo>
                      <a:pt x="299212" y="822071"/>
                    </a:lnTo>
                    <a:lnTo>
                      <a:pt x="0" y="0"/>
                    </a:lnTo>
                    <a:close/>
                  </a:path>
                </a:pathLst>
              </a:custGeom>
              <a:solidFill>
                <a:srgbClr val="85160F"/>
              </a:solidFill>
            </p:spPr>
            <p:txBody>
              <a:bodyPr/>
              <a:lstStyle/>
              <a:p>
                <a:endParaRPr lang="en-GB"/>
              </a:p>
            </p:txBody>
          </p:sp>
          <p:sp>
            <p:nvSpPr>
              <p:cNvPr id="25" name="Freeform 33"/>
              <p:cNvSpPr/>
              <p:nvPr/>
            </p:nvSpPr>
            <p:spPr>
              <a:xfrm>
                <a:off x="949833" y="63500"/>
                <a:ext cx="781812" cy="857377"/>
              </a:xfrm>
              <a:custGeom>
                <a:avLst/>
                <a:gdLst/>
                <a:ahLst/>
                <a:cxnLst/>
                <a:rect l="l" t="t" r="r" b="b"/>
                <a:pathLst>
                  <a:path w="781812" h="857377">
                    <a:moveTo>
                      <a:pt x="544703" y="336296"/>
                    </a:moveTo>
                    <a:cubicBezTo>
                      <a:pt x="544703" y="274066"/>
                      <a:pt x="517779" y="169799"/>
                      <a:pt x="400177" y="169799"/>
                    </a:cubicBezTo>
                    <a:cubicBezTo>
                      <a:pt x="292608" y="169799"/>
                      <a:pt x="248793" y="267335"/>
                      <a:pt x="242062" y="336296"/>
                    </a:cubicBezTo>
                    <a:close/>
                    <a:moveTo>
                      <a:pt x="243713" y="511048"/>
                    </a:moveTo>
                    <a:cubicBezTo>
                      <a:pt x="252095" y="616966"/>
                      <a:pt x="356362" y="667385"/>
                      <a:pt x="475742" y="667385"/>
                    </a:cubicBezTo>
                    <a:cubicBezTo>
                      <a:pt x="563118" y="667385"/>
                      <a:pt x="633730" y="655574"/>
                      <a:pt x="702691" y="633730"/>
                    </a:cubicBezTo>
                    <a:lnTo>
                      <a:pt x="736346" y="806958"/>
                    </a:lnTo>
                    <a:cubicBezTo>
                      <a:pt x="652272" y="840613"/>
                      <a:pt x="549783" y="857377"/>
                      <a:pt x="438785" y="857377"/>
                    </a:cubicBezTo>
                    <a:cubicBezTo>
                      <a:pt x="159639" y="857377"/>
                      <a:pt x="0" y="695960"/>
                      <a:pt x="0" y="438785"/>
                    </a:cubicBezTo>
                    <a:cubicBezTo>
                      <a:pt x="0" y="230378"/>
                      <a:pt x="129413" y="0"/>
                      <a:pt x="415290" y="0"/>
                    </a:cubicBezTo>
                    <a:cubicBezTo>
                      <a:pt x="680974" y="0"/>
                      <a:pt x="781812" y="206756"/>
                      <a:pt x="781812" y="410210"/>
                    </a:cubicBezTo>
                    <a:cubicBezTo>
                      <a:pt x="781812" y="453898"/>
                      <a:pt x="776732" y="492633"/>
                      <a:pt x="773430" y="511048"/>
                    </a:cubicBezTo>
                    <a:close/>
                  </a:path>
                </a:pathLst>
              </a:custGeom>
              <a:solidFill>
                <a:srgbClr val="85160F"/>
              </a:solidFill>
            </p:spPr>
            <p:txBody>
              <a:bodyPr/>
              <a:lstStyle/>
              <a:p>
                <a:endParaRPr lang="en-GB"/>
              </a:p>
            </p:txBody>
          </p:sp>
        </p:grpSp>
        <p:grpSp>
          <p:nvGrpSpPr>
            <p:cNvPr id="22" name="Group 34"/>
            <p:cNvGrpSpPr>
              <a:grpSpLocks noChangeAspect="1"/>
            </p:cNvGrpSpPr>
            <p:nvPr/>
          </p:nvGrpSpPr>
          <p:grpSpPr>
            <a:xfrm>
              <a:off x="4962016" y="1214760"/>
              <a:ext cx="217981" cy="310895"/>
              <a:chOff x="0" y="0"/>
              <a:chExt cx="369291" cy="526707"/>
            </a:xfrm>
          </p:grpSpPr>
          <p:sp>
            <p:nvSpPr>
              <p:cNvPr id="23" name="Freeform 35"/>
              <p:cNvSpPr/>
              <p:nvPr/>
            </p:nvSpPr>
            <p:spPr>
              <a:xfrm>
                <a:off x="0" y="0"/>
                <a:ext cx="369189" cy="526669"/>
              </a:xfrm>
              <a:custGeom>
                <a:avLst/>
                <a:gdLst/>
                <a:ahLst/>
                <a:cxnLst/>
                <a:rect l="l" t="t" r="r" b="b"/>
                <a:pathLst>
                  <a:path w="369189" h="526669">
                    <a:moveTo>
                      <a:pt x="96139" y="222504"/>
                    </a:moveTo>
                    <a:cubicBezTo>
                      <a:pt x="96139" y="231521"/>
                      <a:pt x="96901" y="239903"/>
                      <a:pt x="99187" y="248285"/>
                    </a:cubicBezTo>
                    <a:cubicBezTo>
                      <a:pt x="108204" y="286131"/>
                      <a:pt x="141605" y="313309"/>
                      <a:pt x="180848" y="313309"/>
                    </a:cubicBezTo>
                    <a:cubicBezTo>
                      <a:pt x="239903" y="313309"/>
                      <a:pt x="274701" y="264160"/>
                      <a:pt x="274701" y="191516"/>
                    </a:cubicBezTo>
                    <a:cubicBezTo>
                      <a:pt x="274701" y="126492"/>
                      <a:pt x="242951" y="73406"/>
                      <a:pt x="183134" y="73406"/>
                    </a:cubicBezTo>
                    <a:cubicBezTo>
                      <a:pt x="144526" y="73406"/>
                      <a:pt x="108966" y="101346"/>
                      <a:pt x="99949" y="142240"/>
                    </a:cubicBezTo>
                    <a:cubicBezTo>
                      <a:pt x="97663" y="149860"/>
                      <a:pt x="96139" y="158115"/>
                      <a:pt x="96139" y="165735"/>
                    </a:cubicBezTo>
                    <a:close/>
                    <a:moveTo>
                      <a:pt x="3048" y="130937"/>
                    </a:moveTo>
                    <a:cubicBezTo>
                      <a:pt x="3048" y="82550"/>
                      <a:pt x="1524" y="43180"/>
                      <a:pt x="0" y="8382"/>
                    </a:cubicBezTo>
                    <a:lnTo>
                      <a:pt x="81661" y="8382"/>
                    </a:lnTo>
                    <a:lnTo>
                      <a:pt x="86233" y="65151"/>
                    </a:lnTo>
                    <a:lnTo>
                      <a:pt x="87757" y="65151"/>
                    </a:lnTo>
                    <a:cubicBezTo>
                      <a:pt x="115062" y="23495"/>
                      <a:pt x="158115" y="0"/>
                      <a:pt x="214122" y="0"/>
                    </a:cubicBezTo>
                    <a:cubicBezTo>
                      <a:pt x="298831" y="0"/>
                      <a:pt x="369189" y="72644"/>
                      <a:pt x="369189" y="187706"/>
                    </a:cubicBezTo>
                    <a:cubicBezTo>
                      <a:pt x="369189" y="320929"/>
                      <a:pt x="285242" y="385191"/>
                      <a:pt x="201168" y="385191"/>
                    </a:cubicBezTo>
                    <a:cubicBezTo>
                      <a:pt x="154940" y="385191"/>
                      <a:pt x="116459" y="365506"/>
                      <a:pt x="97536" y="336042"/>
                    </a:cubicBezTo>
                    <a:lnTo>
                      <a:pt x="96139" y="336042"/>
                    </a:lnTo>
                    <a:lnTo>
                      <a:pt x="96139" y="526669"/>
                    </a:lnTo>
                    <a:lnTo>
                      <a:pt x="3048" y="526669"/>
                    </a:lnTo>
                    <a:close/>
                  </a:path>
                </a:pathLst>
              </a:custGeom>
              <a:solidFill>
                <a:srgbClr val="3B3D43"/>
              </a:solidFill>
            </p:spPr>
            <p:txBody>
              <a:bodyPr/>
              <a:lstStyle/>
              <a:p>
                <a:endParaRPr lang="en-GB"/>
              </a:p>
            </p:txBody>
          </p:sp>
        </p:gr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15079" y="1185874"/>
            <a:ext cx="16988972" cy="0"/>
          </a:xfrm>
          <a:prstGeom prst="line">
            <a:avLst/>
          </a:prstGeom>
          <a:ln w="85725" cap="flat">
            <a:solidFill>
              <a:srgbClr val="F4CE46"/>
            </a:solidFill>
            <a:prstDash val="solid"/>
            <a:headEnd type="none" w="sm" len="sm"/>
            <a:tailEnd type="none" w="sm" len="sm"/>
          </a:ln>
        </p:spPr>
        <p:txBody>
          <a:bodyPr/>
          <a:lstStyle/>
          <a:p>
            <a:endParaRPr lang="en-GB"/>
          </a:p>
        </p:txBody>
      </p:sp>
      <p:grpSp>
        <p:nvGrpSpPr>
          <p:cNvPr id="3" name="Group 3"/>
          <p:cNvGrpSpPr/>
          <p:nvPr/>
        </p:nvGrpSpPr>
        <p:grpSpPr>
          <a:xfrm>
            <a:off x="536463" y="2752523"/>
            <a:ext cx="4427803" cy="2264460"/>
            <a:chOff x="0" y="0"/>
            <a:chExt cx="1166170" cy="596401"/>
          </a:xfrm>
        </p:grpSpPr>
        <p:sp>
          <p:nvSpPr>
            <p:cNvPr id="4" name="Freeform 4"/>
            <p:cNvSpPr/>
            <p:nvPr/>
          </p:nvSpPr>
          <p:spPr>
            <a:xfrm>
              <a:off x="0" y="0"/>
              <a:ext cx="1166170" cy="596401"/>
            </a:xfrm>
            <a:custGeom>
              <a:avLst/>
              <a:gdLst/>
              <a:ahLst/>
              <a:cxnLst/>
              <a:rect l="l" t="t" r="r" b="b"/>
              <a:pathLst>
                <a:path w="1166170" h="596401">
                  <a:moveTo>
                    <a:pt x="89172" y="0"/>
                  </a:moveTo>
                  <a:lnTo>
                    <a:pt x="1076998" y="0"/>
                  </a:lnTo>
                  <a:cubicBezTo>
                    <a:pt x="1126247" y="0"/>
                    <a:pt x="1166170" y="39924"/>
                    <a:pt x="1166170" y="89172"/>
                  </a:cubicBezTo>
                  <a:lnTo>
                    <a:pt x="1166170" y="507229"/>
                  </a:lnTo>
                  <a:cubicBezTo>
                    <a:pt x="1166170" y="530879"/>
                    <a:pt x="1156775" y="553560"/>
                    <a:pt x="1140052" y="570283"/>
                  </a:cubicBezTo>
                  <a:cubicBezTo>
                    <a:pt x="1123329" y="587006"/>
                    <a:pt x="1100648" y="596401"/>
                    <a:pt x="1076998" y="596401"/>
                  </a:cubicBezTo>
                  <a:lnTo>
                    <a:pt x="89172" y="596401"/>
                  </a:lnTo>
                  <a:cubicBezTo>
                    <a:pt x="39924" y="596401"/>
                    <a:pt x="0" y="556477"/>
                    <a:pt x="0" y="507229"/>
                  </a:cubicBezTo>
                  <a:lnTo>
                    <a:pt x="0" y="89172"/>
                  </a:lnTo>
                  <a:cubicBezTo>
                    <a:pt x="0" y="39924"/>
                    <a:pt x="39924" y="0"/>
                    <a:pt x="89172" y="0"/>
                  </a:cubicBezTo>
                  <a:close/>
                </a:path>
              </a:pathLst>
            </a:custGeom>
            <a:solidFill>
              <a:srgbClr val="41B8D5"/>
            </a:solidFill>
          </p:spPr>
          <p:txBody>
            <a:bodyPr/>
            <a:lstStyle/>
            <a:p>
              <a:endParaRPr lang="en-GB"/>
            </a:p>
          </p:txBody>
        </p:sp>
        <p:sp>
          <p:nvSpPr>
            <p:cNvPr id="5" name="TextBox 5"/>
            <p:cNvSpPr txBox="1"/>
            <p:nvPr/>
          </p:nvSpPr>
          <p:spPr>
            <a:xfrm>
              <a:off x="0" y="-57150"/>
              <a:ext cx="1166170" cy="653551"/>
            </a:xfrm>
            <a:prstGeom prst="rect">
              <a:avLst/>
            </a:prstGeom>
          </p:spPr>
          <p:txBody>
            <a:bodyPr lIns="50800" tIns="50800" rIns="50800" bIns="50800" rtlCol="0" anchor="ctr"/>
            <a:lstStyle/>
            <a:p>
              <a:pPr algn="ctr">
                <a:lnSpc>
                  <a:spcPts val="2379"/>
                </a:lnSpc>
              </a:pPr>
              <a:r>
                <a:rPr lang="en-US" sz="1699" dirty="0">
                  <a:solidFill>
                    <a:srgbClr val="000000"/>
                  </a:solidFill>
                  <a:latin typeface="Poppins"/>
                  <a:ea typeface="Poppins"/>
                  <a:cs typeface="Poppins"/>
                  <a:sym typeface="Poppins"/>
                </a:rPr>
                <a:t>For the Ministry of Education and Science in Ukraine, the National Research Fund of Ukraine, the Science Committee, Verkhovna Rada Committee of Education, Science, and Innovation, the President of Ukraine for Education, Science, and Sports Fund:</a:t>
              </a:r>
            </a:p>
          </p:txBody>
        </p:sp>
      </p:grpSp>
      <p:sp>
        <p:nvSpPr>
          <p:cNvPr id="6" name="TextBox 6"/>
          <p:cNvSpPr txBox="1"/>
          <p:nvPr/>
        </p:nvSpPr>
        <p:spPr>
          <a:xfrm>
            <a:off x="464862" y="38100"/>
            <a:ext cx="16794438" cy="1219211"/>
          </a:xfrm>
          <a:prstGeom prst="rect">
            <a:avLst/>
          </a:prstGeom>
        </p:spPr>
        <p:txBody>
          <a:bodyPr lIns="0" tIns="0" rIns="0" bIns="0" rtlCol="0" anchor="t">
            <a:spAutoFit/>
          </a:bodyPr>
          <a:lstStyle/>
          <a:p>
            <a:pPr algn="l">
              <a:lnSpc>
                <a:spcPts val="4500"/>
              </a:lnSpc>
            </a:pPr>
            <a:r>
              <a:rPr lang="en-US" sz="4500" b="1">
                <a:solidFill>
                  <a:srgbClr val="000000"/>
                </a:solidFill>
                <a:latin typeface="Poppins Bold"/>
                <a:ea typeface="Poppins Bold"/>
                <a:cs typeface="Poppins Bold"/>
                <a:sym typeface="Poppins Bold"/>
              </a:rPr>
              <a:t>Problem: Lack of programs supporting joint science diaspora and home country scientists' initiatives</a:t>
            </a:r>
          </a:p>
        </p:txBody>
      </p:sp>
      <p:sp>
        <p:nvSpPr>
          <p:cNvPr id="7" name="TextBox 7"/>
          <p:cNvSpPr txBox="1"/>
          <p:nvPr/>
        </p:nvSpPr>
        <p:spPr>
          <a:xfrm>
            <a:off x="4241411" y="1493563"/>
            <a:ext cx="7771046" cy="441325"/>
          </a:xfrm>
          <a:prstGeom prst="rect">
            <a:avLst/>
          </a:prstGeom>
        </p:spPr>
        <p:txBody>
          <a:bodyPr lIns="0" tIns="0" rIns="0" bIns="0" rtlCol="0" anchor="t">
            <a:spAutoFit/>
          </a:bodyPr>
          <a:lstStyle/>
          <a:p>
            <a:pPr algn="ctr">
              <a:lnSpc>
                <a:spcPts val="3499"/>
              </a:lnSpc>
              <a:spcBef>
                <a:spcPct val="0"/>
              </a:spcBef>
            </a:pPr>
            <a:r>
              <a:rPr lang="en-US" sz="2499" b="1">
                <a:solidFill>
                  <a:srgbClr val="000000"/>
                </a:solidFill>
                <a:latin typeface="Poppins Bold"/>
                <a:ea typeface="Poppins Bold"/>
                <a:cs typeface="Poppins Bold"/>
                <a:sym typeface="Poppins Bold"/>
              </a:rPr>
              <a:t>Recommendations:</a:t>
            </a:r>
          </a:p>
        </p:txBody>
      </p:sp>
      <p:grpSp>
        <p:nvGrpSpPr>
          <p:cNvPr id="8" name="Group 8"/>
          <p:cNvGrpSpPr/>
          <p:nvPr/>
        </p:nvGrpSpPr>
        <p:grpSpPr>
          <a:xfrm>
            <a:off x="6771093" y="2798632"/>
            <a:ext cx="3086100" cy="609691"/>
            <a:chOff x="0" y="0"/>
            <a:chExt cx="812800" cy="160577"/>
          </a:xfrm>
        </p:grpSpPr>
        <p:sp>
          <p:nvSpPr>
            <p:cNvPr id="9" name="Freeform 9"/>
            <p:cNvSpPr/>
            <p:nvPr/>
          </p:nvSpPr>
          <p:spPr>
            <a:xfrm>
              <a:off x="0" y="0"/>
              <a:ext cx="812800" cy="160577"/>
            </a:xfrm>
            <a:custGeom>
              <a:avLst/>
              <a:gdLst/>
              <a:ahLst/>
              <a:cxnLst/>
              <a:rect l="l" t="t" r="r" b="b"/>
              <a:pathLst>
                <a:path w="812800" h="160577">
                  <a:moveTo>
                    <a:pt x="80289" y="0"/>
                  </a:moveTo>
                  <a:lnTo>
                    <a:pt x="732511" y="0"/>
                  </a:lnTo>
                  <a:cubicBezTo>
                    <a:pt x="753805" y="0"/>
                    <a:pt x="774227" y="8459"/>
                    <a:pt x="789284" y="23516"/>
                  </a:cubicBezTo>
                  <a:cubicBezTo>
                    <a:pt x="804341" y="38573"/>
                    <a:pt x="812800" y="58995"/>
                    <a:pt x="812800" y="80289"/>
                  </a:cubicBezTo>
                  <a:lnTo>
                    <a:pt x="812800" y="80289"/>
                  </a:lnTo>
                  <a:cubicBezTo>
                    <a:pt x="812800" y="101582"/>
                    <a:pt x="804341" y="122004"/>
                    <a:pt x="789284" y="137061"/>
                  </a:cubicBezTo>
                  <a:cubicBezTo>
                    <a:pt x="774227" y="152118"/>
                    <a:pt x="753805" y="160577"/>
                    <a:pt x="732511" y="160577"/>
                  </a:cubicBezTo>
                  <a:lnTo>
                    <a:pt x="80289" y="160577"/>
                  </a:lnTo>
                  <a:cubicBezTo>
                    <a:pt x="58995" y="160577"/>
                    <a:pt x="38573" y="152118"/>
                    <a:pt x="23516" y="137061"/>
                  </a:cubicBezTo>
                  <a:cubicBezTo>
                    <a:pt x="8459" y="122004"/>
                    <a:pt x="0" y="101582"/>
                    <a:pt x="0" y="80289"/>
                  </a:cubicBezTo>
                  <a:lnTo>
                    <a:pt x="0" y="80289"/>
                  </a:lnTo>
                  <a:cubicBezTo>
                    <a:pt x="0" y="58995"/>
                    <a:pt x="8459" y="38573"/>
                    <a:pt x="23516" y="23516"/>
                  </a:cubicBezTo>
                  <a:cubicBezTo>
                    <a:pt x="38573" y="8459"/>
                    <a:pt x="58995" y="0"/>
                    <a:pt x="80289" y="0"/>
                  </a:cubicBezTo>
                  <a:close/>
                </a:path>
              </a:pathLst>
            </a:custGeom>
            <a:solidFill>
              <a:srgbClr val="41B8D5"/>
            </a:solidFill>
          </p:spPr>
          <p:txBody>
            <a:bodyPr/>
            <a:lstStyle/>
            <a:p>
              <a:endParaRPr lang="en-GB"/>
            </a:p>
          </p:txBody>
        </p:sp>
        <p:sp>
          <p:nvSpPr>
            <p:cNvPr id="10" name="TextBox 10"/>
            <p:cNvSpPr txBox="1"/>
            <p:nvPr/>
          </p:nvSpPr>
          <p:spPr>
            <a:xfrm>
              <a:off x="0" y="-57150"/>
              <a:ext cx="812800" cy="217727"/>
            </a:xfrm>
            <a:prstGeom prst="rect">
              <a:avLst/>
            </a:prstGeom>
          </p:spPr>
          <p:txBody>
            <a:bodyPr lIns="50800" tIns="50800" rIns="50800" bIns="50800" rtlCol="0" anchor="ctr"/>
            <a:lstStyle/>
            <a:p>
              <a:pPr algn="ctr">
                <a:lnSpc>
                  <a:spcPts val="2379"/>
                </a:lnSpc>
              </a:pPr>
              <a:r>
                <a:rPr lang="en-US" sz="1699">
                  <a:solidFill>
                    <a:srgbClr val="000000"/>
                  </a:solidFill>
                  <a:latin typeface="Poppins"/>
                  <a:ea typeface="Poppins"/>
                  <a:cs typeface="Poppins"/>
                  <a:sym typeface="Poppins"/>
                </a:rPr>
                <a:t>For Donors:</a:t>
              </a:r>
            </a:p>
          </p:txBody>
        </p:sp>
      </p:grpSp>
      <p:grpSp>
        <p:nvGrpSpPr>
          <p:cNvPr id="11" name="Group 11"/>
          <p:cNvGrpSpPr/>
          <p:nvPr/>
        </p:nvGrpSpPr>
        <p:grpSpPr>
          <a:xfrm>
            <a:off x="11536826" y="2760532"/>
            <a:ext cx="5732961" cy="647791"/>
            <a:chOff x="0" y="0"/>
            <a:chExt cx="1509916" cy="170612"/>
          </a:xfrm>
        </p:grpSpPr>
        <p:sp>
          <p:nvSpPr>
            <p:cNvPr id="12" name="Freeform 12"/>
            <p:cNvSpPr/>
            <p:nvPr/>
          </p:nvSpPr>
          <p:spPr>
            <a:xfrm>
              <a:off x="0" y="0"/>
              <a:ext cx="1509916" cy="170612"/>
            </a:xfrm>
            <a:custGeom>
              <a:avLst/>
              <a:gdLst/>
              <a:ahLst/>
              <a:cxnLst/>
              <a:rect l="l" t="t" r="r" b="b"/>
              <a:pathLst>
                <a:path w="1509916" h="170612">
                  <a:moveTo>
                    <a:pt x="68872" y="0"/>
                  </a:moveTo>
                  <a:lnTo>
                    <a:pt x="1441044" y="0"/>
                  </a:lnTo>
                  <a:cubicBezTo>
                    <a:pt x="1479081" y="0"/>
                    <a:pt x="1509916" y="30835"/>
                    <a:pt x="1509916" y="68872"/>
                  </a:cubicBezTo>
                  <a:lnTo>
                    <a:pt x="1509916" y="101740"/>
                  </a:lnTo>
                  <a:cubicBezTo>
                    <a:pt x="1509916" y="139777"/>
                    <a:pt x="1479081" y="170612"/>
                    <a:pt x="1441044" y="170612"/>
                  </a:cubicBezTo>
                  <a:lnTo>
                    <a:pt x="68872" y="170612"/>
                  </a:lnTo>
                  <a:cubicBezTo>
                    <a:pt x="30835" y="170612"/>
                    <a:pt x="0" y="139777"/>
                    <a:pt x="0" y="101740"/>
                  </a:cubicBezTo>
                  <a:lnTo>
                    <a:pt x="0" y="68872"/>
                  </a:lnTo>
                  <a:cubicBezTo>
                    <a:pt x="0" y="30835"/>
                    <a:pt x="30835" y="0"/>
                    <a:pt x="68872" y="0"/>
                  </a:cubicBezTo>
                  <a:close/>
                </a:path>
              </a:pathLst>
            </a:custGeom>
            <a:solidFill>
              <a:srgbClr val="41B8D5"/>
            </a:solidFill>
          </p:spPr>
          <p:txBody>
            <a:bodyPr/>
            <a:lstStyle/>
            <a:p>
              <a:endParaRPr lang="en-GB"/>
            </a:p>
          </p:txBody>
        </p:sp>
        <p:sp>
          <p:nvSpPr>
            <p:cNvPr id="13" name="TextBox 13"/>
            <p:cNvSpPr txBox="1"/>
            <p:nvPr/>
          </p:nvSpPr>
          <p:spPr>
            <a:xfrm>
              <a:off x="0" y="-57150"/>
              <a:ext cx="1509916" cy="227762"/>
            </a:xfrm>
            <a:prstGeom prst="rect">
              <a:avLst/>
            </a:prstGeom>
          </p:spPr>
          <p:txBody>
            <a:bodyPr lIns="50800" tIns="50800" rIns="50800" bIns="50800" rtlCol="0" anchor="ctr"/>
            <a:lstStyle/>
            <a:p>
              <a:pPr algn="ctr">
                <a:lnSpc>
                  <a:spcPts val="2379"/>
                </a:lnSpc>
              </a:pPr>
              <a:r>
                <a:rPr lang="en-US" sz="1699">
                  <a:solidFill>
                    <a:srgbClr val="000000"/>
                  </a:solidFill>
                  <a:latin typeface="Poppins"/>
                  <a:ea typeface="Poppins"/>
                  <a:cs typeface="Poppins"/>
                  <a:sym typeface="Poppins"/>
                </a:rPr>
                <a:t>For National Research Fund of Ukraine: </a:t>
              </a:r>
            </a:p>
          </p:txBody>
        </p:sp>
      </p:grpSp>
      <p:grpSp>
        <p:nvGrpSpPr>
          <p:cNvPr id="14" name="Group 14"/>
          <p:cNvGrpSpPr/>
          <p:nvPr/>
        </p:nvGrpSpPr>
        <p:grpSpPr>
          <a:xfrm>
            <a:off x="500663" y="5321783"/>
            <a:ext cx="4499404" cy="2233283"/>
            <a:chOff x="0" y="0"/>
            <a:chExt cx="1185028" cy="588190"/>
          </a:xfrm>
        </p:grpSpPr>
        <p:sp>
          <p:nvSpPr>
            <p:cNvPr id="15" name="Freeform 15"/>
            <p:cNvSpPr/>
            <p:nvPr/>
          </p:nvSpPr>
          <p:spPr>
            <a:xfrm>
              <a:off x="0" y="0"/>
              <a:ext cx="1185028" cy="588190"/>
            </a:xfrm>
            <a:custGeom>
              <a:avLst/>
              <a:gdLst/>
              <a:ahLst/>
              <a:cxnLst/>
              <a:rect l="l" t="t" r="r" b="b"/>
              <a:pathLst>
                <a:path w="1185028" h="588190">
                  <a:moveTo>
                    <a:pt x="87753" y="0"/>
                  </a:moveTo>
                  <a:lnTo>
                    <a:pt x="1097275" y="0"/>
                  </a:lnTo>
                  <a:cubicBezTo>
                    <a:pt x="1145740" y="0"/>
                    <a:pt x="1185028" y="39289"/>
                    <a:pt x="1185028" y="87753"/>
                  </a:cubicBezTo>
                  <a:lnTo>
                    <a:pt x="1185028" y="500437"/>
                  </a:lnTo>
                  <a:cubicBezTo>
                    <a:pt x="1185028" y="548901"/>
                    <a:pt x="1145740" y="588190"/>
                    <a:pt x="1097275" y="588190"/>
                  </a:cubicBezTo>
                  <a:lnTo>
                    <a:pt x="87753" y="588190"/>
                  </a:lnTo>
                  <a:cubicBezTo>
                    <a:pt x="39289" y="588190"/>
                    <a:pt x="0" y="548901"/>
                    <a:pt x="0" y="500437"/>
                  </a:cubicBezTo>
                  <a:lnTo>
                    <a:pt x="0" y="87753"/>
                  </a:lnTo>
                  <a:cubicBezTo>
                    <a:pt x="0" y="39289"/>
                    <a:pt x="39289" y="0"/>
                    <a:pt x="87753" y="0"/>
                  </a:cubicBezTo>
                  <a:close/>
                </a:path>
              </a:pathLst>
            </a:custGeom>
            <a:solidFill>
              <a:srgbClr val="F4CE46"/>
            </a:solidFill>
          </p:spPr>
          <p:txBody>
            <a:bodyPr/>
            <a:lstStyle/>
            <a:p>
              <a:endParaRPr lang="en-GB"/>
            </a:p>
          </p:txBody>
        </p:sp>
        <p:sp>
          <p:nvSpPr>
            <p:cNvPr id="16" name="TextBox 16"/>
            <p:cNvSpPr txBox="1"/>
            <p:nvPr/>
          </p:nvSpPr>
          <p:spPr>
            <a:xfrm>
              <a:off x="0" y="-57150"/>
              <a:ext cx="1185028" cy="645340"/>
            </a:xfrm>
            <a:prstGeom prst="rect">
              <a:avLst/>
            </a:prstGeom>
          </p:spPr>
          <p:txBody>
            <a:bodyPr lIns="50800" tIns="50800" rIns="50800" bIns="50800" rtlCol="0" anchor="ctr"/>
            <a:lstStyle/>
            <a:p>
              <a:pPr marL="285750" indent="-285750" algn="ctr">
                <a:lnSpc>
                  <a:spcPts val="2379"/>
                </a:lnSpc>
                <a:buFont typeface="Arial" panose="020B0604020202020204" pitchFamily="34" charset="0"/>
                <a:buChar char="•"/>
              </a:pPr>
              <a:r>
                <a:rPr lang="en-US" sz="1699" dirty="0">
                  <a:solidFill>
                    <a:srgbClr val="000000"/>
                  </a:solidFill>
                  <a:latin typeface="Poppins"/>
                  <a:ea typeface="Poppins"/>
                  <a:cs typeface="Poppins"/>
                  <a:sym typeface="Poppins"/>
                </a:rPr>
                <a:t>To support development special research bilateral programs for researchers from Ukraine and from the diaspora (</a:t>
              </a:r>
              <a:r>
                <a:rPr lang="en-US" sz="1699" b="1" dirty="0">
                  <a:solidFill>
                    <a:srgbClr val="000000"/>
                  </a:solidFill>
                  <a:latin typeface="Poppins"/>
                  <a:ea typeface="Poppins"/>
                  <a:cs typeface="Poppins"/>
                  <a:sym typeface="Poppins"/>
                </a:rPr>
                <a:t>TOP-3 country candidates: Germany, Poland, United Kingdom</a:t>
              </a:r>
              <a:r>
                <a:rPr lang="en-US" sz="1699" dirty="0">
                  <a:solidFill>
                    <a:srgbClr val="000000"/>
                  </a:solidFill>
                  <a:latin typeface="Poppins"/>
                  <a:ea typeface="Poppins"/>
                  <a:cs typeface="Poppins"/>
                  <a:sym typeface="Poppins"/>
                </a:rPr>
                <a:t>) focused on rebuilding of Ukraine</a:t>
              </a:r>
            </a:p>
          </p:txBody>
        </p:sp>
      </p:grpSp>
      <p:grpSp>
        <p:nvGrpSpPr>
          <p:cNvPr id="17" name="Group 17"/>
          <p:cNvGrpSpPr/>
          <p:nvPr/>
        </p:nvGrpSpPr>
        <p:grpSpPr>
          <a:xfrm>
            <a:off x="5489095" y="3566234"/>
            <a:ext cx="5650096" cy="2776727"/>
            <a:chOff x="0" y="-57150"/>
            <a:chExt cx="1488091" cy="731319"/>
          </a:xfrm>
        </p:grpSpPr>
        <p:sp>
          <p:nvSpPr>
            <p:cNvPr id="18" name="Freeform 18"/>
            <p:cNvSpPr/>
            <p:nvPr/>
          </p:nvSpPr>
          <p:spPr>
            <a:xfrm>
              <a:off x="0" y="0"/>
              <a:ext cx="1488091" cy="674169"/>
            </a:xfrm>
            <a:custGeom>
              <a:avLst/>
              <a:gdLst/>
              <a:ahLst/>
              <a:cxnLst/>
              <a:rect l="l" t="t" r="r" b="b"/>
              <a:pathLst>
                <a:path w="1488091" h="674169">
                  <a:moveTo>
                    <a:pt x="69882" y="0"/>
                  </a:moveTo>
                  <a:lnTo>
                    <a:pt x="1418210" y="0"/>
                  </a:lnTo>
                  <a:cubicBezTo>
                    <a:pt x="1456804" y="0"/>
                    <a:pt x="1488091" y="31287"/>
                    <a:pt x="1488091" y="69882"/>
                  </a:cubicBezTo>
                  <a:lnTo>
                    <a:pt x="1488091" y="604287"/>
                  </a:lnTo>
                  <a:cubicBezTo>
                    <a:pt x="1488091" y="642882"/>
                    <a:pt x="1456804" y="674169"/>
                    <a:pt x="1418210" y="674169"/>
                  </a:cubicBezTo>
                  <a:lnTo>
                    <a:pt x="69882" y="674169"/>
                  </a:lnTo>
                  <a:cubicBezTo>
                    <a:pt x="31287" y="674169"/>
                    <a:pt x="0" y="642882"/>
                    <a:pt x="0" y="604287"/>
                  </a:cubicBezTo>
                  <a:lnTo>
                    <a:pt x="0" y="69882"/>
                  </a:lnTo>
                  <a:cubicBezTo>
                    <a:pt x="0" y="31287"/>
                    <a:pt x="31287" y="0"/>
                    <a:pt x="69882" y="0"/>
                  </a:cubicBezTo>
                  <a:close/>
                </a:path>
              </a:pathLst>
            </a:custGeom>
            <a:solidFill>
              <a:srgbClr val="F4CE46"/>
            </a:solidFill>
          </p:spPr>
          <p:txBody>
            <a:bodyPr/>
            <a:lstStyle/>
            <a:p>
              <a:endParaRPr lang="en-GB"/>
            </a:p>
          </p:txBody>
        </p:sp>
        <p:sp>
          <p:nvSpPr>
            <p:cNvPr id="19" name="TextBox 19"/>
            <p:cNvSpPr txBox="1"/>
            <p:nvPr/>
          </p:nvSpPr>
          <p:spPr>
            <a:xfrm>
              <a:off x="0" y="-57150"/>
              <a:ext cx="1488091" cy="731319"/>
            </a:xfrm>
            <a:prstGeom prst="rect">
              <a:avLst/>
            </a:prstGeom>
          </p:spPr>
          <p:txBody>
            <a:bodyPr lIns="50800" tIns="50800" rIns="50800" bIns="50800" rtlCol="0" anchor="ctr"/>
            <a:lstStyle/>
            <a:p>
              <a:pPr marL="285750" indent="-285750" algn="ctr">
                <a:lnSpc>
                  <a:spcPts val="2379"/>
                </a:lnSpc>
                <a:buFont typeface="Arial" panose="020B0604020202020204" pitchFamily="34" charset="0"/>
                <a:buChar char="•"/>
              </a:pPr>
              <a:r>
                <a:rPr lang="en-US" sz="1699" dirty="0">
                  <a:solidFill>
                    <a:srgbClr val="000000"/>
                  </a:solidFill>
                  <a:latin typeface="Poppins"/>
                  <a:ea typeface="Poppins"/>
                  <a:cs typeface="Poppins"/>
                  <a:sym typeface="Poppins"/>
                </a:rPr>
                <a:t>To develop programs of innovation development support with the engagement of diaspora scientists. The programs should be aligned with a new system of priorities in science and innovation (focus on </a:t>
              </a:r>
              <a:r>
                <a:rPr lang="en-US" sz="1699" dirty="0" err="1">
                  <a:solidFill>
                    <a:srgbClr val="000000"/>
                  </a:solidFill>
                  <a:latin typeface="Poppins"/>
                  <a:ea typeface="Poppins"/>
                  <a:cs typeface="Poppins"/>
                  <a:sym typeface="Poppins"/>
                </a:rPr>
                <a:t>defence</a:t>
              </a:r>
              <a:r>
                <a:rPr lang="en-US" sz="1699" dirty="0">
                  <a:solidFill>
                    <a:srgbClr val="000000"/>
                  </a:solidFill>
                  <a:latin typeface="Poppins"/>
                  <a:ea typeface="Poppins"/>
                  <a:cs typeface="Poppins"/>
                  <a:sym typeface="Poppins"/>
                </a:rPr>
                <a:t>, economy, and post-war development).</a:t>
              </a:r>
            </a:p>
            <a:p>
              <a:pPr marL="285750" indent="-285750" algn="ctr">
                <a:lnSpc>
                  <a:spcPts val="2379"/>
                </a:lnSpc>
                <a:buFont typeface="Arial" panose="020B0604020202020204" pitchFamily="34" charset="0"/>
                <a:buChar char="•"/>
              </a:pPr>
              <a:r>
                <a:rPr lang="en-US" sz="1699" dirty="0">
                  <a:solidFill>
                    <a:srgbClr val="000000"/>
                  </a:solidFill>
                  <a:latin typeface="Poppins"/>
                  <a:ea typeface="Poppins"/>
                  <a:cs typeface="Poppins"/>
                  <a:sym typeface="Poppins"/>
                </a:rPr>
                <a:t>To develop programs for researchers returning to Ukraine temporarily.</a:t>
              </a:r>
            </a:p>
          </p:txBody>
        </p:sp>
      </p:grpSp>
      <p:grpSp>
        <p:nvGrpSpPr>
          <p:cNvPr id="20" name="Group 20"/>
          <p:cNvGrpSpPr/>
          <p:nvPr/>
        </p:nvGrpSpPr>
        <p:grpSpPr>
          <a:xfrm>
            <a:off x="11619691" y="3566234"/>
            <a:ext cx="5650096" cy="4573525"/>
            <a:chOff x="0" y="0"/>
            <a:chExt cx="1488091" cy="1140776"/>
          </a:xfrm>
        </p:grpSpPr>
        <p:sp>
          <p:nvSpPr>
            <p:cNvPr id="21" name="Freeform 21"/>
            <p:cNvSpPr/>
            <p:nvPr/>
          </p:nvSpPr>
          <p:spPr>
            <a:xfrm>
              <a:off x="0" y="0"/>
              <a:ext cx="1488091" cy="1140776"/>
            </a:xfrm>
            <a:custGeom>
              <a:avLst/>
              <a:gdLst/>
              <a:ahLst/>
              <a:cxnLst/>
              <a:rect l="l" t="t" r="r" b="b"/>
              <a:pathLst>
                <a:path w="1488091" h="1140776">
                  <a:moveTo>
                    <a:pt x="69882" y="0"/>
                  </a:moveTo>
                  <a:lnTo>
                    <a:pt x="1418210" y="0"/>
                  </a:lnTo>
                  <a:cubicBezTo>
                    <a:pt x="1456804" y="0"/>
                    <a:pt x="1488091" y="31287"/>
                    <a:pt x="1488091" y="69882"/>
                  </a:cubicBezTo>
                  <a:lnTo>
                    <a:pt x="1488091" y="1070895"/>
                  </a:lnTo>
                  <a:cubicBezTo>
                    <a:pt x="1488091" y="1109489"/>
                    <a:pt x="1456804" y="1140776"/>
                    <a:pt x="1418210" y="1140776"/>
                  </a:cubicBezTo>
                  <a:lnTo>
                    <a:pt x="69882" y="1140776"/>
                  </a:lnTo>
                  <a:cubicBezTo>
                    <a:pt x="31287" y="1140776"/>
                    <a:pt x="0" y="1109489"/>
                    <a:pt x="0" y="1070895"/>
                  </a:cubicBezTo>
                  <a:lnTo>
                    <a:pt x="0" y="69882"/>
                  </a:lnTo>
                  <a:cubicBezTo>
                    <a:pt x="0" y="31287"/>
                    <a:pt x="31287" y="0"/>
                    <a:pt x="69882" y="0"/>
                  </a:cubicBezTo>
                  <a:close/>
                </a:path>
              </a:pathLst>
            </a:custGeom>
            <a:solidFill>
              <a:srgbClr val="F4CE46"/>
            </a:solidFill>
          </p:spPr>
          <p:txBody>
            <a:bodyPr/>
            <a:lstStyle/>
            <a:p>
              <a:endParaRPr lang="en-GB"/>
            </a:p>
          </p:txBody>
        </p:sp>
        <p:sp>
          <p:nvSpPr>
            <p:cNvPr id="22" name="TextBox 22"/>
            <p:cNvSpPr txBox="1"/>
            <p:nvPr/>
          </p:nvSpPr>
          <p:spPr>
            <a:xfrm>
              <a:off x="0" y="-57150"/>
              <a:ext cx="1488091" cy="1197926"/>
            </a:xfrm>
            <a:prstGeom prst="rect">
              <a:avLst/>
            </a:prstGeom>
          </p:spPr>
          <p:txBody>
            <a:bodyPr lIns="50800" tIns="50800" rIns="50800" bIns="50800" rtlCol="0" anchor="ctr"/>
            <a:lstStyle/>
            <a:p>
              <a:pPr marL="285750" indent="-285750" algn="ctr">
                <a:lnSpc>
                  <a:spcPts val="2379"/>
                </a:lnSpc>
                <a:buFont typeface="Arial" panose="020B0604020202020204" pitchFamily="34" charset="0"/>
                <a:buChar char="•"/>
              </a:pPr>
              <a:r>
                <a:rPr lang="en-US" sz="1699" dirty="0">
                  <a:solidFill>
                    <a:srgbClr val="000000"/>
                  </a:solidFill>
                  <a:latin typeface="Poppins"/>
                  <a:ea typeface="Poppins"/>
                  <a:cs typeface="Poppins"/>
                  <a:sym typeface="Poppins"/>
                </a:rPr>
                <a:t>To develop a seed funding program for establishing joint labs for scientists in diaspora and scientists in Ukraine</a:t>
              </a:r>
            </a:p>
            <a:p>
              <a:pPr marL="285750" indent="-285750" algn="ctr">
                <a:lnSpc>
                  <a:spcPts val="2379"/>
                </a:lnSpc>
                <a:buFont typeface="Arial" panose="020B0604020202020204" pitchFamily="34" charset="0"/>
                <a:buChar char="•"/>
              </a:pPr>
              <a:r>
                <a:rPr lang="en-US" sz="1699" dirty="0">
                  <a:solidFill>
                    <a:srgbClr val="000000"/>
                  </a:solidFill>
                  <a:latin typeface="Poppins"/>
                  <a:ea typeface="Poppins"/>
                  <a:cs typeface="Poppins"/>
                  <a:sym typeface="Poppins"/>
                </a:rPr>
                <a:t>To introduce opportunities for joint management of scientific projects of diaspora scientists, those who are in Ukraine</a:t>
              </a:r>
            </a:p>
            <a:p>
              <a:pPr marL="285750" indent="-285750" algn="ctr">
                <a:lnSpc>
                  <a:spcPts val="2379"/>
                </a:lnSpc>
                <a:buFont typeface="Arial" panose="020B0604020202020204" pitchFamily="34" charset="0"/>
                <a:buChar char="•"/>
              </a:pPr>
              <a:r>
                <a:rPr lang="en-US" sz="1699" dirty="0">
                  <a:solidFill>
                    <a:srgbClr val="000000"/>
                  </a:solidFill>
                  <a:latin typeface="Poppins"/>
                  <a:ea typeface="Poppins"/>
                  <a:cs typeface="Poppins"/>
                  <a:sym typeface="Poppins"/>
                </a:rPr>
                <a:t>To invite diaspora scientists as partners in consortia formed by the National Research Fund of Ukraine</a:t>
              </a:r>
            </a:p>
            <a:p>
              <a:pPr marL="285750" indent="-285750" algn="ctr">
                <a:lnSpc>
                  <a:spcPts val="2379"/>
                </a:lnSpc>
                <a:buFont typeface="Arial" panose="020B0604020202020204" pitchFamily="34" charset="0"/>
                <a:buChar char="•"/>
              </a:pPr>
              <a:r>
                <a:rPr lang="en-US" sz="1699" dirty="0">
                  <a:solidFill>
                    <a:srgbClr val="000000"/>
                  </a:solidFill>
                  <a:latin typeface="Poppins"/>
                  <a:cs typeface="Poppins"/>
                  <a:sym typeface="Poppins"/>
                </a:rPr>
                <a:t>To invite diaspora </a:t>
              </a:r>
              <a:r>
                <a:rPr lang="en-US" sz="1699" dirty="0">
                  <a:solidFill>
                    <a:srgbClr val="000000"/>
                  </a:solidFill>
                  <a:latin typeface="Poppins"/>
                  <a:ea typeface="Poppins"/>
                  <a:cs typeface="Poppins"/>
                  <a:sym typeface="Poppins"/>
                </a:rPr>
                <a:t>scientists as experts to review applications and develop recommendations for enhancing existing calls, and to reveal systematic problems of the Ukrainian scientists in the development of the project.</a:t>
              </a:r>
            </a:p>
          </p:txBody>
        </p:sp>
      </p:grpSp>
    </p:spTree>
    <p:extLst>
      <p:ext uri="{BB962C8B-B14F-4D97-AF65-F5344CB8AC3E}">
        <p14:creationId xmlns:p14="http://schemas.microsoft.com/office/powerpoint/2010/main" val="3283210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15079" y="1185874"/>
            <a:ext cx="16988972" cy="71438"/>
          </a:xfrm>
          <a:prstGeom prst="line">
            <a:avLst/>
          </a:prstGeom>
          <a:ln w="85725" cap="flat">
            <a:solidFill>
              <a:srgbClr val="F4CE46"/>
            </a:solidFill>
            <a:prstDash val="solid"/>
            <a:headEnd type="none" w="sm" len="sm"/>
            <a:tailEnd type="none" w="sm" len="sm"/>
          </a:ln>
        </p:spPr>
        <p:txBody>
          <a:bodyPr/>
          <a:lstStyle/>
          <a:p>
            <a:endParaRPr lang="en-GB"/>
          </a:p>
        </p:txBody>
      </p:sp>
      <p:grpSp>
        <p:nvGrpSpPr>
          <p:cNvPr id="3" name="Group 3"/>
          <p:cNvGrpSpPr/>
          <p:nvPr/>
        </p:nvGrpSpPr>
        <p:grpSpPr>
          <a:xfrm>
            <a:off x="1993356" y="2752523"/>
            <a:ext cx="5857009" cy="788085"/>
            <a:chOff x="0" y="0"/>
            <a:chExt cx="1542587" cy="207562"/>
          </a:xfrm>
        </p:grpSpPr>
        <p:sp>
          <p:nvSpPr>
            <p:cNvPr id="4" name="Freeform 4"/>
            <p:cNvSpPr/>
            <p:nvPr/>
          </p:nvSpPr>
          <p:spPr>
            <a:xfrm>
              <a:off x="0" y="0"/>
              <a:ext cx="1542587" cy="207562"/>
            </a:xfrm>
            <a:custGeom>
              <a:avLst/>
              <a:gdLst/>
              <a:ahLst/>
              <a:cxnLst/>
              <a:rect l="l" t="t" r="r" b="b"/>
              <a:pathLst>
                <a:path w="1542587" h="207562">
                  <a:moveTo>
                    <a:pt x="67413" y="0"/>
                  </a:moveTo>
                  <a:lnTo>
                    <a:pt x="1475174" y="0"/>
                  </a:lnTo>
                  <a:cubicBezTo>
                    <a:pt x="1493053" y="0"/>
                    <a:pt x="1510200" y="7102"/>
                    <a:pt x="1522842" y="19745"/>
                  </a:cubicBezTo>
                  <a:cubicBezTo>
                    <a:pt x="1535484" y="32387"/>
                    <a:pt x="1542587" y="49534"/>
                    <a:pt x="1542587" y="67413"/>
                  </a:cubicBezTo>
                  <a:lnTo>
                    <a:pt x="1542587" y="140149"/>
                  </a:lnTo>
                  <a:cubicBezTo>
                    <a:pt x="1542587" y="158028"/>
                    <a:pt x="1535484" y="175174"/>
                    <a:pt x="1522842" y="187817"/>
                  </a:cubicBezTo>
                  <a:cubicBezTo>
                    <a:pt x="1510200" y="200459"/>
                    <a:pt x="1493053" y="207562"/>
                    <a:pt x="1475174" y="207562"/>
                  </a:cubicBezTo>
                  <a:lnTo>
                    <a:pt x="67413" y="207562"/>
                  </a:lnTo>
                  <a:cubicBezTo>
                    <a:pt x="49534" y="207562"/>
                    <a:pt x="32387" y="200459"/>
                    <a:pt x="19745" y="187817"/>
                  </a:cubicBezTo>
                  <a:cubicBezTo>
                    <a:pt x="7102" y="175174"/>
                    <a:pt x="0" y="158028"/>
                    <a:pt x="0" y="140149"/>
                  </a:cubicBezTo>
                  <a:lnTo>
                    <a:pt x="0" y="67413"/>
                  </a:lnTo>
                  <a:cubicBezTo>
                    <a:pt x="0" y="49534"/>
                    <a:pt x="7102" y="32387"/>
                    <a:pt x="19745" y="19745"/>
                  </a:cubicBezTo>
                  <a:cubicBezTo>
                    <a:pt x="32387" y="7102"/>
                    <a:pt x="49534" y="0"/>
                    <a:pt x="67413" y="0"/>
                  </a:cubicBezTo>
                  <a:close/>
                </a:path>
              </a:pathLst>
            </a:custGeom>
            <a:solidFill>
              <a:srgbClr val="41B8D5"/>
            </a:solidFill>
          </p:spPr>
          <p:txBody>
            <a:bodyPr/>
            <a:lstStyle/>
            <a:p>
              <a:endParaRPr lang="en-GB"/>
            </a:p>
          </p:txBody>
        </p:sp>
        <p:sp>
          <p:nvSpPr>
            <p:cNvPr id="5" name="TextBox 5"/>
            <p:cNvSpPr txBox="1"/>
            <p:nvPr/>
          </p:nvSpPr>
          <p:spPr>
            <a:xfrm>
              <a:off x="0" y="-57150"/>
              <a:ext cx="1542587" cy="264712"/>
            </a:xfrm>
            <a:prstGeom prst="rect">
              <a:avLst/>
            </a:prstGeom>
          </p:spPr>
          <p:txBody>
            <a:bodyPr lIns="50800" tIns="50800" rIns="50800" bIns="50800" rtlCol="0" anchor="ctr"/>
            <a:lstStyle/>
            <a:p>
              <a:pPr algn="ctr">
                <a:lnSpc>
                  <a:spcPts val="2379"/>
                </a:lnSpc>
              </a:pPr>
              <a:r>
                <a:rPr lang="en-US" sz="1699">
                  <a:solidFill>
                    <a:srgbClr val="000000"/>
                  </a:solidFill>
                  <a:latin typeface="Poppins"/>
                  <a:ea typeface="Poppins"/>
                  <a:cs typeface="Poppins"/>
                  <a:sym typeface="Poppins"/>
                </a:rPr>
                <a:t>For universities and research labs in Ukraine:</a:t>
              </a:r>
            </a:p>
          </p:txBody>
        </p:sp>
      </p:grpSp>
      <p:sp>
        <p:nvSpPr>
          <p:cNvPr id="6" name="TextBox 6"/>
          <p:cNvSpPr txBox="1"/>
          <p:nvPr/>
        </p:nvSpPr>
        <p:spPr>
          <a:xfrm>
            <a:off x="464862" y="38100"/>
            <a:ext cx="16794438" cy="1219211"/>
          </a:xfrm>
          <a:prstGeom prst="rect">
            <a:avLst/>
          </a:prstGeom>
        </p:spPr>
        <p:txBody>
          <a:bodyPr lIns="0" tIns="0" rIns="0" bIns="0" rtlCol="0" anchor="t">
            <a:spAutoFit/>
          </a:bodyPr>
          <a:lstStyle/>
          <a:p>
            <a:pPr algn="l">
              <a:lnSpc>
                <a:spcPts val="4500"/>
              </a:lnSpc>
            </a:pPr>
            <a:r>
              <a:rPr lang="en-US" sz="4500" b="1">
                <a:solidFill>
                  <a:srgbClr val="000000"/>
                </a:solidFill>
                <a:latin typeface="Poppins Bold"/>
                <a:ea typeface="Poppins Bold"/>
                <a:cs typeface="Poppins Bold"/>
                <a:sym typeface="Poppins Bold"/>
              </a:rPr>
              <a:t>Problem: Bureaucracy is a huge challenge to receive science in the diaspora support</a:t>
            </a:r>
          </a:p>
        </p:txBody>
      </p:sp>
      <p:sp>
        <p:nvSpPr>
          <p:cNvPr id="7" name="TextBox 7"/>
          <p:cNvSpPr txBox="1"/>
          <p:nvPr/>
        </p:nvSpPr>
        <p:spPr>
          <a:xfrm>
            <a:off x="4812911" y="1493563"/>
            <a:ext cx="7771046" cy="441325"/>
          </a:xfrm>
          <a:prstGeom prst="rect">
            <a:avLst/>
          </a:prstGeom>
        </p:spPr>
        <p:txBody>
          <a:bodyPr lIns="0" tIns="0" rIns="0" bIns="0" rtlCol="0" anchor="t">
            <a:spAutoFit/>
          </a:bodyPr>
          <a:lstStyle/>
          <a:p>
            <a:pPr algn="ctr">
              <a:lnSpc>
                <a:spcPts val="3499"/>
              </a:lnSpc>
              <a:spcBef>
                <a:spcPct val="0"/>
              </a:spcBef>
            </a:pPr>
            <a:r>
              <a:rPr lang="en-US" sz="2499" b="1">
                <a:solidFill>
                  <a:srgbClr val="000000"/>
                </a:solidFill>
                <a:latin typeface="Poppins Bold"/>
                <a:ea typeface="Poppins Bold"/>
                <a:cs typeface="Poppins Bold"/>
                <a:sym typeface="Poppins Bold"/>
              </a:rPr>
              <a:t>Recommendations:</a:t>
            </a:r>
          </a:p>
        </p:txBody>
      </p:sp>
      <p:grpSp>
        <p:nvGrpSpPr>
          <p:cNvPr id="8" name="Group 8"/>
          <p:cNvGrpSpPr/>
          <p:nvPr/>
        </p:nvGrpSpPr>
        <p:grpSpPr>
          <a:xfrm>
            <a:off x="11126618" y="2752523"/>
            <a:ext cx="3844454" cy="788085"/>
            <a:chOff x="0" y="0"/>
            <a:chExt cx="1012531" cy="207562"/>
          </a:xfrm>
        </p:grpSpPr>
        <p:sp>
          <p:nvSpPr>
            <p:cNvPr id="9" name="Freeform 9"/>
            <p:cNvSpPr/>
            <p:nvPr/>
          </p:nvSpPr>
          <p:spPr>
            <a:xfrm>
              <a:off x="0" y="0"/>
              <a:ext cx="1012531" cy="207562"/>
            </a:xfrm>
            <a:custGeom>
              <a:avLst/>
              <a:gdLst/>
              <a:ahLst/>
              <a:cxnLst/>
              <a:rect l="l" t="t" r="r" b="b"/>
              <a:pathLst>
                <a:path w="1012531" h="207562">
                  <a:moveTo>
                    <a:pt x="102703" y="0"/>
                  </a:moveTo>
                  <a:lnTo>
                    <a:pt x="909828" y="0"/>
                  </a:lnTo>
                  <a:cubicBezTo>
                    <a:pt x="937066" y="0"/>
                    <a:pt x="963189" y="10820"/>
                    <a:pt x="982450" y="30081"/>
                  </a:cubicBezTo>
                  <a:cubicBezTo>
                    <a:pt x="1001711" y="49342"/>
                    <a:pt x="1012531" y="75465"/>
                    <a:pt x="1012531" y="102703"/>
                  </a:cubicBezTo>
                  <a:lnTo>
                    <a:pt x="1012531" y="104858"/>
                  </a:lnTo>
                  <a:cubicBezTo>
                    <a:pt x="1012531" y="132097"/>
                    <a:pt x="1001711" y="158220"/>
                    <a:pt x="982450" y="177481"/>
                  </a:cubicBezTo>
                  <a:cubicBezTo>
                    <a:pt x="963189" y="196741"/>
                    <a:pt x="937066" y="207562"/>
                    <a:pt x="909828" y="207562"/>
                  </a:cubicBezTo>
                  <a:lnTo>
                    <a:pt x="102703" y="207562"/>
                  </a:lnTo>
                  <a:cubicBezTo>
                    <a:pt x="75465" y="207562"/>
                    <a:pt x="49342" y="196741"/>
                    <a:pt x="30081" y="177481"/>
                  </a:cubicBezTo>
                  <a:cubicBezTo>
                    <a:pt x="10820" y="158220"/>
                    <a:pt x="0" y="132097"/>
                    <a:pt x="0" y="104858"/>
                  </a:cubicBezTo>
                  <a:lnTo>
                    <a:pt x="0" y="102703"/>
                  </a:lnTo>
                  <a:cubicBezTo>
                    <a:pt x="0" y="75465"/>
                    <a:pt x="10820" y="49342"/>
                    <a:pt x="30081" y="30081"/>
                  </a:cubicBezTo>
                  <a:cubicBezTo>
                    <a:pt x="49342" y="10820"/>
                    <a:pt x="75465" y="0"/>
                    <a:pt x="102703" y="0"/>
                  </a:cubicBezTo>
                  <a:close/>
                </a:path>
              </a:pathLst>
            </a:custGeom>
            <a:solidFill>
              <a:srgbClr val="41B8D5"/>
            </a:solidFill>
          </p:spPr>
          <p:txBody>
            <a:bodyPr/>
            <a:lstStyle/>
            <a:p>
              <a:endParaRPr lang="en-GB"/>
            </a:p>
          </p:txBody>
        </p:sp>
        <p:sp>
          <p:nvSpPr>
            <p:cNvPr id="10" name="TextBox 10"/>
            <p:cNvSpPr txBox="1"/>
            <p:nvPr/>
          </p:nvSpPr>
          <p:spPr>
            <a:xfrm>
              <a:off x="0" y="-57150"/>
              <a:ext cx="1012531" cy="264712"/>
            </a:xfrm>
            <a:prstGeom prst="rect">
              <a:avLst/>
            </a:prstGeom>
          </p:spPr>
          <p:txBody>
            <a:bodyPr lIns="50800" tIns="50800" rIns="50800" bIns="50800" rtlCol="0" anchor="ctr"/>
            <a:lstStyle/>
            <a:p>
              <a:pPr algn="ctr">
                <a:lnSpc>
                  <a:spcPts val="2379"/>
                </a:lnSpc>
              </a:pPr>
              <a:r>
                <a:rPr lang="en-US" sz="1699">
                  <a:solidFill>
                    <a:srgbClr val="000000"/>
                  </a:solidFill>
                  <a:latin typeface="Poppins"/>
                  <a:ea typeface="Poppins"/>
                  <a:cs typeface="Poppins"/>
                  <a:sym typeface="Poppins"/>
                </a:rPr>
                <a:t>For the Ministry of Education and Science in Ukraine</a:t>
              </a:r>
            </a:p>
          </p:txBody>
        </p:sp>
      </p:grpSp>
      <p:grpSp>
        <p:nvGrpSpPr>
          <p:cNvPr id="11" name="Group 11"/>
          <p:cNvGrpSpPr/>
          <p:nvPr/>
        </p:nvGrpSpPr>
        <p:grpSpPr>
          <a:xfrm>
            <a:off x="1564388" y="3845408"/>
            <a:ext cx="6657796" cy="2088200"/>
            <a:chOff x="0" y="0"/>
            <a:chExt cx="1753494" cy="549979"/>
          </a:xfrm>
        </p:grpSpPr>
        <p:sp>
          <p:nvSpPr>
            <p:cNvPr id="12" name="Freeform 12"/>
            <p:cNvSpPr/>
            <p:nvPr/>
          </p:nvSpPr>
          <p:spPr>
            <a:xfrm>
              <a:off x="0" y="0"/>
              <a:ext cx="1753494" cy="549978"/>
            </a:xfrm>
            <a:custGeom>
              <a:avLst/>
              <a:gdLst/>
              <a:ahLst/>
              <a:cxnLst/>
              <a:rect l="l" t="t" r="r" b="b"/>
              <a:pathLst>
                <a:path w="1753494" h="549978">
                  <a:moveTo>
                    <a:pt x="59305" y="0"/>
                  </a:moveTo>
                  <a:lnTo>
                    <a:pt x="1694189" y="0"/>
                  </a:lnTo>
                  <a:cubicBezTo>
                    <a:pt x="1709918" y="0"/>
                    <a:pt x="1725002" y="6248"/>
                    <a:pt x="1736124" y="17370"/>
                  </a:cubicBezTo>
                  <a:cubicBezTo>
                    <a:pt x="1747246" y="28492"/>
                    <a:pt x="1753494" y="43576"/>
                    <a:pt x="1753494" y="59305"/>
                  </a:cubicBezTo>
                  <a:lnTo>
                    <a:pt x="1753494" y="490674"/>
                  </a:lnTo>
                  <a:cubicBezTo>
                    <a:pt x="1753494" y="506402"/>
                    <a:pt x="1747246" y="521487"/>
                    <a:pt x="1736124" y="532609"/>
                  </a:cubicBezTo>
                  <a:cubicBezTo>
                    <a:pt x="1725002" y="543730"/>
                    <a:pt x="1709918" y="549978"/>
                    <a:pt x="1694189" y="549978"/>
                  </a:cubicBezTo>
                  <a:lnTo>
                    <a:pt x="59305" y="549978"/>
                  </a:lnTo>
                  <a:cubicBezTo>
                    <a:pt x="43576" y="549978"/>
                    <a:pt x="28492" y="543730"/>
                    <a:pt x="17370" y="532609"/>
                  </a:cubicBezTo>
                  <a:cubicBezTo>
                    <a:pt x="6248" y="521487"/>
                    <a:pt x="0" y="506402"/>
                    <a:pt x="0" y="490674"/>
                  </a:cubicBezTo>
                  <a:lnTo>
                    <a:pt x="0" y="59305"/>
                  </a:lnTo>
                  <a:cubicBezTo>
                    <a:pt x="0" y="43576"/>
                    <a:pt x="6248" y="28492"/>
                    <a:pt x="17370" y="17370"/>
                  </a:cubicBezTo>
                  <a:cubicBezTo>
                    <a:pt x="28492" y="6248"/>
                    <a:pt x="43576" y="0"/>
                    <a:pt x="59305" y="0"/>
                  </a:cubicBezTo>
                  <a:close/>
                </a:path>
              </a:pathLst>
            </a:custGeom>
            <a:solidFill>
              <a:srgbClr val="F4CE46"/>
            </a:solidFill>
          </p:spPr>
          <p:txBody>
            <a:bodyPr/>
            <a:lstStyle/>
            <a:p>
              <a:endParaRPr lang="en-GB"/>
            </a:p>
          </p:txBody>
        </p:sp>
        <p:sp>
          <p:nvSpPr>
            <p:cNvPr id="13" name="TextBox 13"/>
            <p:cNvSpPr txBox="1"/>
            <p:nvPr/>
          </p:nvSpPr>
          <p:spPr>
            <a:xfrm>
              <a:off x="0" y="-57150"/>
              <a:ext cx="1753494" cy="607129"/>
            </a:xfrm>
            <a:prstGeom prst="rect">
              <a:avLst/>
            </a:prstGeom>
          </p:spPr>
          <p:txBody>
            <a:bodyPr lIns="50800" tIns="50800" rIns="50800" bIns="50800" rtlCol="0" anchor="ctr"/>
            <a:lstStyle/>
            <a:p>
              <a:pPr marL="285750" indent="-285750" algn="ctr">
                <a:lnSpc>
                  <a:spcPts val="2379"/>
                </a:lnSpc>
                <a:buFont typeface="Arial" panose="020B0604020202020204" pitchFamily="34" charset="0"/>
                <a:buChar char="•"/>
              </a:pPr>
              <a:r>
                <a:rPr lang="en-US" sz="1699" dirty="0">
                  <a:solidFill>
                    <a:srgbClr val="000000"/>
                  </a:solidFill>
                  <a:latin typeface="Poppins"/>
                  <a:ea typeface="Poppins"/>
                  <a:cs typeface="Poppins"/>
                  <a:sym typeface="Poppins"/>
                </a:rPr>
                <a:t>To provide the university of research institute regulations with the possibility of officially involving professors with foreign affiliations in co-teaching and co-research, and co-supervision of dissertations in the Ukrainian universities</a:t>
              </a:r>
            </a:p>
          </p:txBody>
        </p:sp>
      </p:grpSp>
      <p:grpSp>
        <p:nvGrpSpPr>
          <p:cNvPr id="14" name="Group 14"/>
          <p:cNvGrpSpPr/>
          <p:nvPr/>
        </p:nvGrpSpPr>
        <p:grpSpPr>
          <a:xfrm>
            <a:off x="10223797" y="3775215"/>
            <a:ext cx="5650096" cy="2158392"/>
            <a:chOff x="0" y="0"/>
            <a:chExt cx="1488091" cy="568465"/>
          </a:xfrm>
        </p:grpSpPr>
        <p:sp>
          <p:nvSpPr>
            <p:cNvPr id="15" name="Freeform 15"/>
            <p:cNvSpPr/>
            <p:nvPr/>
          </p:nvSpPr>
          <p:spPr>
            <a:xfrm>
              <a:off x="0" y="0"/>
              <a:ext cx="1488091" cy="568465"/>
            </a:xfrm>
            <a:custGeom>
              <a:avLst/>
              <a:gdLst/>
              <a:ahLst/>
              <a:cxnLst/>
              <a:rect l="l" t="t" r="r" b="b"/>
              <a:pathLst>
                <a:path w="1488091" h="568465">
                  <a:moveTo>
                    <a:pt x="69882" y="0"/>
                  </a:moveTo>
                  <a:lnTo>
                    <a:pt x="1418210" y="0"/>
                  </a:lnTo>
                  <a:cubicBezTo>
                    <a:pt x="1456804" y="0"/>
                    <a:pt x="1488091" y="31287"/>
                    <a:pt x="1488091" y="69882"/>
                  </a:cubicBezTo>
                  <a:lnTo>
                    <a:pt x="1488091" y="498584"/>
                  </a:lnTo>
                  <a:cubicBezTo>
                    <a:pt x="1488091" y="537178"/>
                    <a:pt x="1456804" y="568465"/>
                    <a:pt x="1418210" y="568465"/>
                  </a:cubicBezTo>
                  <a:lnTo>
                    <a:pt x="69882" y="568465"/>
                  </a:lnTo>
                  <a:cubicBezTo>
                    <a:pt x="31287" y="568465"/>
                    <a:pt x="0" y="537178"/>
                    <a:pt x="0" y="498584"/>
                  </a:cubicBezTo>
                  <a:lnTo>
                    <a:pt x="0" y="69882"/>
                  </a:lnTo>
                  <a:cubicBezTo>
                    <a:pt x="0" y="31287"/>
                    <a:pt x="31287" y="0"/>
                    <a:pt x="69882" y="0"/>
                  </a:cubicBezTo>
                  <a:close/>
                </a:path>
              </a:pathLst>
            </a:custGeom>
            <a:solidFill>
              <a:srgbClr val="F4CE46"/>
            </a:solidFill>
          </p:spPr>
          <p:txBody>
            <a:bodyPr/>
            <a:lstStyle/>
            <a:p>
              <a:endParaRPr lang="en-GB"/>
            </a:p>
          </p:txBody>
        </p:sp>
        <p:sp>
          <p:nvSpPr>
            <p:cNvPr id="16" name="TextBox 16"/>
            <p:cNvSpPr txBox="1"/>
            <p:nvPr/>
          </p:nvSpPr>
          <p:spPr>
            <a:xfrm>
              <a:off x="0" y="-57150"/>
              <a:ext cx="1488091" cy="625615"/>
            </a:xfrm>
            <a:prstGeom prst="rect">
              <a:avLst/>
            </a:prstGeom>
          </p:spPr>
          <p:txBody>
            <a:bodyPr lIns="50800" tIns="50800" rIns="50800" bIns="50800" rtlCol="0" anchor="ctr"/>
            <a:lstStyle/>
            <a:p>
              <a:pPr marL="285750" indent="-285750" algn="ctr">
                <a:lnSpc>
                  <a:spcPts val="2379"/>
                </a:lnSpc>
                <a:buFont typeface="Arial" panose="020B0604020202020204" pitchFamily="34" charset="0"/>
                <a:buChar char="•"/>
              </a:pPr>
              <a:r>
                <a:rPr lang="en-US" sz="1699" dirty="0">
                  <a:solidFill>
                    <a:srgbClr val="000000"/>
                  </a:solidFill>
                  <a:latin typeface="Poppins"/>
                  <a:ea typeface="Poppins"/>
                  <a:cs typeface="Poppins"/>
                  <a:sym typeface="Poppins"/>
                </a:rPr>
                <a:t>To ensure the rapid recognition of degrees obtained at Western universities</a:t>
              </a:r>
            </a:p>
            <a:p>
              <a:pPr marL="285750" indent="-285750" algn="ctr">
                <a:lnSpc>
                  <a:spcPts val="2379"/>
                </a:lnSpc>
                <a:buFont typeface="Arial" panose="020B0604020202020204" pitchFamily="34" charset="0"/>
                <a:buChar char="•"/>
              </a:pPr>
              <a:r>
                <a:rPr lang="en-US" sz="1699" dirty="0">
                  <a:solidFill>
                    <a:srgbClr val="000000"/>
                  </a:solidFill>
                  <a:latin typeface="Poppins"/>
                  <a:ea typeface="Poppins"/>
                  <a:cs typeface="Poppins"/>
                  <a:sym typeface="Poppins"/>
                </a:rPr>
                <a:t>To enable Ukrainian Universities to cover travel costs and facilitate money transfers abroad.</a:t>
              </a:r>
            </a:p>
          </p:txBody>
        </p:sp>
      </p:grpSp>
    </p:spTree>
    <p:extLst>
      <p:ext uri="{BB962C8B-B14F-4D97-AF65-F5344CB8AC3E}">
        <p14:creationId xmlns:p14="http://schemas.microsoft.com/office/powerpoint/2010/main" val="1204397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1C276-E77D-D3D1-63FF-92FABF812DE1}"/>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D547C994-80EA-49BF-2992-CF137484AC10}"/>
              </a:ext>
            </a:extLst>
          </p:cNvPr>
          <p:cNvSpPr/>
          <p:nvPr/>
        </p:nvSpPr>
        <p:spPr>
          <a:xfrm>
            <a:off x="-1115079" y="1185874"/>
            <a:ext cx="16988972" cy="71438"/>
          </a:xfrm>
          <a:prstGeom prst="line">
            <a:avLst/>
          </a:prstGeom>
          <a:ln w="85725" cap="flat">
            <a:solidFill>
              <a:srgbClr val="F4CE46"/>
            </a:solidFill>
            <a:prstDash val="solid"/>
            <a:headEnd type="none" w="sm" len="sm"/>
            <a:tailEnd type="none" w="sm" len="sm"/>
          </a:ln>
        </p:spPr>
        <p:txBody>
          <a:bodyPr/>
          <a:lstStyle/>
          <a:p>
            <a:endParaRPr lang="en-GB"/>
          </a:p>
        </p:txBody>
      </p:sp>
      <p:grpSp>
        <p:nvGrpSpPr>
          <p:cNvPr id="3" name="Group 3">
            <a:extLst>
              <a:ext uri="{FF2B5EF4-FFF2-40B4-BE49-F238E27FC236}">
                <a16:creationId xmlns:a16="http://schemas.microsoft.com/office/drawing/2014/main" id="{40638291-5F48-DA0B-79CB-4B2E76847978}"/>
              </a:ext>
            </a:extLst>
          </p:cNvPr>
          <p:cNvGrpSpPr/>
          <p:nvPr/>
        </p:nvGrpSpPr>
        <p:grpSpPr>
          <a:xfrm>
            <a:off x="1594035" y="2428323"/>
            <a:ext cx="6661017" cy="2426088"/>
            <a:chOff x="0" y="-57150"/>
            <a:chExt cx="1543582" cy="264712"/>
          </a:xfrm>
        </p:grpSpPr>
        <p:sp>
          <p:nvSpPr>
            <p:cNvPr id="4" name="Freeform 4">
              <a:extLst>
                <a:ext uri="{FF2B5EF4-FFF2-40B4-BE49-F238E27FC236}">
                  <a16:creationId xmlns:a16="http://schemas.microsoft.com/office/drawing/2014/main" id="{DB4C706C-1B50-4DE7-1E7E-1A3BAA78EF67}"/>
                </a:ext>
              </a:extLst>
            </p:cNvPr>
            <p:cNvSpPr/>
            <p:nvPr/>
          </p:nvSpPr>
          <p:spPr>
            <a:xfrm>
              <a:off x="995" y="-13971"/>
              <a:ext cx="1542587" cy="207562"/>
            </a:xfrm>
            <a:custGeom>
              <a:avLst/>
              <a:gdLst/>
              <a:ahLst/>
              <a:cxnLst/>
              <a:rect l="l" t="t" r="r" b="b"/>
              <a:pathLst>
                <a:path w="1542587" h="207562">
                  <a:moveTo>
                    <a:pt x="67413" y="0"/>
                  </a:moveTo>
                  <a:lnTo>
                    <a:pt x="1475174" y="0"/>
                  </a:lnTo>
                  <a:cubicBezTo>
                    <a:pt x="1493053" y="0"/>
                    <a:pt x="1510200" y="7102"/>
                    <a:pt x="1522842" y="19745"/>
                  </a:cubicBezTo>
                  <a:cubicBezTo>
                    <a:pt x="1535484" y="32387"/>
                    <a:pt x="1542587" y="49534"/>
                    <a:pt x="1542587" y="67413"/>
                  </a:cubicBezTo>
                  <a:lnTo>
                    <a:pt x="1542587" y="140149"/>
                  </a:lnTo>
                  <a:cubicBezTo>
                    <a:pt x="1542587" y="158028"/>
                    <a:pt x="1535484" y="175174"/>
                    <a:pt x="1522842" y="187817"/>
                  </a:cubicBezTo>
                  <a:cubicBezTo>
                    <a:pt x="1510200" y="200459"/>
                    <a:pt x="1493053" y="207562"/>
                    <a:pt x="1475174" y="207562"/>
                  </a:cubicBezTo>
                  <a:lnTo>
                    <a:pt x="67413" y="207562"/>
                  </a:lnTo>
                  <a:cubicBezTo>
                    <a:pt x="49534" y="207562"/>
                    <a:pt x="32387" y="200459"/>
                    <a:pt x="19745" y="187817"/>
                  </a:cubicBezTo>
                  <a:cubicBezTo>
                    <a:pt x="7102" y="175174"/>
                    <a:pt x="0" y="158028"/>
                    <a:pt x="0" y="140149"/>
                  </a:cubicBezTo>
                  <a:lnTo>
                    <a:pt x="0" y="67413"/>
                  </a:lnTo>
                  <a:cubicBezTo>
                    <a:pt x="0" y="49534"/>
                    <a:pt x="7102" y="32387"/>
                    <a:pt x="19745" y="19745"/>
                  </a:cubicBezTo>
                  <a:cubicBezTo>
                    <a:pt x="32387" y="7102"/>
                    <a:pt x="49534" y="0"/>
                    <a:pt x="67413" y="0"/>
                  </a:cubicBezTo>
                  <a:close/>
                </a:path>
              </a:pathLst>
            </a:custGeom>
            <a:solidFill>
              <a:srgbClr val="41B8D5"/>
            </a:solidFill>
          </p:spPr>
          <p:txBody>
            <a:bodyPr/>
            <a:lstStyle/>
            <a:p>
              <a:endParaRPr lang="en-GB"/>
            </a:p>
          </p:txBody>
        </p:sp>
        <p:sp>
          <p:nvSpPr>
            <p:cNvPr id="5" name="TextBox 5">
              <a:extLst>
                <a:ext uri="{FF2B5EF4-FFF2-40B4-BE49-F238E27FC236}">
                  <a16:creationId xmlns:a16="http://schemas.microsoft.com/office/drawing/2014/main" id="{CAAF5CA5-D591-C976-A070-687A780B299C}"/>
                </a:ext>
              </a:extLst>
            </p:cNvPr>
            <p:cNvSpPr txBox="1"/>
            <p:nvPr/>
          </p:nvSpPr>
          <p:spPr>
            <a:xfrm>
              <a:off x="0" y="-57150"/>
              <a:ext cx="1542587" cy="264712"/>
            </a:xfrm>
            <a:prstGeom prst="rect">
              <a:avLst/>
            </a:prstGeom>
          </p:spPr>
          <p:txBody>
            <a:bodyPr lIns="50800" tIns="50800" rIns="50800" bIns="50800" rtlCol="0" anchor="ctr"/>
            <a:lstStyle/>
            <a:p>
              <a:pPr algn="ctr"/>
              <a:r>
                <a:rPr lang="en-GB" sz="1699" dirty="0">
                  <a:solidFill>
                    <a:srgbClr val="000000"/>
                  </a:solidFill>
                  <a:latin typeface="Poppins"/>
                  <a:cs typeface="Poppins"/>
                </a:rPr>
                <a:t>For the Ministry of Education and Science in Ukraine, </a:t>
              </a:r>
            </a:p>
            <a:p>
              <a:pPr algn="ctr"/>
              <a:r>
                <a:rPr lang="en-GB" sz="1699" dirty="0">
                  <a:solidFill>
                    <a:srgbClr val="000000"/>
                  </a:solidFill>
                  <a:latin typeface="Poppins"/>
                  <a:cs typeface="Poppins"/>
                </a:rPr>
                <a:t>the National Research Foundation of Ukraine, the Science Committee, </a:t>
              </a:r>
            </a:p>
            <a:p>
              <a:pPr algn="ctr"/>
              <a:r>
                <a:rPr lang="en-GB" sz="1699" dirty="0">
                  <a:solidFill>
                    <a:srgbClr val="000000"/>
                  </a:solidFill>
                  <a:latin typeface="Poppins"/>
                  <a:cs typeface="Poppins"/>
                </a:rPr>
                <a:t>Verkhovna Rada Committee of Education, Science, and Innovation, </a:t>
              </a:r>
            </a:p>
            <a:p>
              <a:pPr algn="ctr"/>
              <a:r>
                <a:rPr lang="en-GB" sz="1699" dirty="0">
                  <a:solidFill>
                    <a:srgbClr val="000000"/>
                  </a:solidFill>
                  <a:latin typeface="Poppins"/>
                  <a:cs typeface="Poppins"/>
                </a:rPr>
                <a:t>the President of Ukraine for Education, Science, and Sports Fund</a:t>
              </a:r>
            </a:p>
          </p:txBody>
        </p:sp>
      </p:grpSp>
      <p:sp>
        <p:nvSpPr>
          <p:cNvPr id="6" name="TextBox 6">
            <a:extLst>
              <a:ext uri="{FF2B5EF4-FFF2-40B4-BE49-F238E27FC236}">
                <a16:creationId xmlns:a16="http://schemas.microsoft.com/office/drawing/2014/main" id="{3D764191-3897-C087-8AAB-5CDF0A0EF456}"/>
              </a:ext>
            </a:extLst>
          </p:cNvPr>
          <p:cNvSpPr txBox="1"/>
          <p:nvPr/>
        </p:nvSpPr>
        <p:spPr>
          <a:xfrm>
            <a:off x="464862" y="38100"/>
            <a:ext cx="16794438" cy="594393"/>
          </a:xfrm>
          <a:prstGeom prst="rect">
            <a:avLst/>
          </a:prstGeom>
        </p:spPr>
        <p:txBody>
          <a:bodyPr lIns="0" tIns="0" rIns="0" bIns="0" rtlCol="0" anchor="t">
            <a:spAutoFit/>
          </a:bodyPr>
          <a:lstStyle/>
          <a:p>
            <a:pPr>
              <a:lnSpc>
                <a:spcPts val="4500"/>
              </a:lnSpc>
            </a:pPr>
            <a:r>
              <a:rPr lang="en-US" sz="4500" b="1" dirty="0">
                <a:solidFill>
                  <a:srgbClr val="000000"/>
                </a:solidFill>
                <a:latin typeface="Poppins Bold"/>
                <a:ea typeface="Poppins Bold"/>
                <a:cs typeface="Poppins Bold"/>
                <a:sym typeface="Poppins Bold"/>
              </a:rPr>
              <a:t>Problem: </a:t>
            </a:r>
            <a:r>
              <a:rPr lang="en-GB" sz="4500" b="1" dirty="0">
                <a:solidFill>
                  <a:srgbClr val="000000"/>
                </a:solidFill>
                <a:latin typeface="Poppins Bold"/>
                <a:cs typeface="Poppins Bold"/>
              </a:rPr>
              <a:t>Weak rewarding mechanism at all levels </a:t>
            </a:r>
            <a:endParaRPr lang="en-US" sz="4500" b="1" dirty="0">
              <a:solidFill>
                <a:srgbClr val="000000"/>
              </a:solidFill>
              <a:latin typeface="Poppins Bold"/>
              <a:cs typeface="Poppins Bold"/>
              <a:sym typeface="Poppins Bold"/>
            </a:endParaRPr>
          </a:p>
        </p:txBody>
      </p:sp>
      <p:sp>
        <p:nvSpPr>
          <p:cNvPr id="7" name="TextBox 7">
            <a:extLst>
              <a:ext uri="{FF2B5EF4-FFF2-40B4-BE49-F238E27FC236}">
                <a16:creationId xmlns:a16="http://schemas.microsoft.com/office/drawing/2014/main" id="{4C129012-446A-4F58-66FF-9498F247FD59}"/>
              </a:ext>
            </a:extLst>
          </p:cNvPr>
          <p:cNvSpPr txBox="1"/>
          <p:nvPr/>
        </p:nvSpPr>
        <p:spPr>
          <a:xfrm>
            <a:off x="4812911" y="1493563"/>
            <a:ext cx="7771046" cy="441325"/>
          </a:xfrm>
          <a:prstGeom prst="rect">
            <a:avLst/>
          </a:prstGeom>
        </p:spPr>
        <p:txBody>
          <a:bodyPr lIns="0" tIns="0" rIns="0" bIns="0" rtlCol="0" anchor="t">
            <a:spAutoFit/>
          </a:bodyPr>
          <a:lstStyle/>
          <a:p>
            <a:pPr algn="ctr">
              <a:lnSpc>
                <a:spcPts val="3499"/>
              </a:lnSpc>
              <a:spcBef>
                <a:spcPct val="0"/>
              </a:spcBef>
            </a:pPr>
            <a:r>
              <a:rPr lang="en-US" sz="2499" b="1">
                <a:solidFill>
                  <a:srgbClr val="000000"/>
                </a:solidFill>
                <a:latin typeface="Poppins Bold"/>
                <a:ea typeface="Poppins Bold"/>
                <a:cs typeface="Poppins Bold"/>
                <a:sym typeface="Poppins Bold"/>
              </a:rPr>
              <a:t>Recommendations:</a:t>
            </a:r>
          </a:p>
        </p:txBody>
      </p:sp>
      <p:grpSp>
        <p:nvGrpSpPr>
          <p:cNvPr id="11" name="Group 11">
            <a:extLst>
              <a:ext uri="{FF2B5EF4-FFF2-40B4-BE49-F238E27FC236}">
                <a16:creationId xmlns:a16="http://schemas.microsoft.com/office/drawing/2014/main" id="{F3AB66A6-BBBD-46A1-024F-F60B9FF87578}"/>
              </a:ext>
            </a:extLst>
          </p:cNvPr>
          <p:cNvGrpSpPr/>
          <p:nvPr/>
        </p:nvGrpSpPr>
        <p:grpSpPr>
          <a:xfrm>
            <a:off x="1592962" y="5143500"/>
            <a:ext cx="6657796" cy="2088200"/>
            <a:chOff x="0" y="0"/>
            <a:chExt cx="1753494" cy="549979"/>
          </a:xfrm>
        </p:grpSpPr>
        <p:sp>
          <p:nvSpPr>
            <p:cNvPr id="12" name="Freeform 12">
              <a:extLst>
                <a:ext uri="{FF2B5EF4-FFF2-40B4-BE49-F238E27FC236}">
                  <a16:creationId xmlns:a16="http://schemas.microsoft.com/office/drawing/2014/main" id="{3B69EA0A-21B6-CAE5-F6CC-439F1D864449}"/>
                </a:ext>
              </a:extLst>
            </p:cNvPr>
            <p:cNvSpPr/>
            <p:nvPr/>
          </p:nvSpPr>
          <p:spPr>
            <a:xfrm>
              <a:off x="0" y="0"/>
              <a:ext cx="1753494" cy="549978"/>
            </a:xfrm>
            <a:custGeom>
              <a:avLst/>
              <a:gdLst/>
              <a:ahLst/>
              <a:cxnLst/>
              <a:rect l="l" t="t" r="r" b="b"/>
              <a:pathLst>
                <a:path w="1753494" h="549978">
                  <a:moveTo>
                    <a:pt x="59305" y="0"/>
                  </a:moveTo>
                  <a:lnTo>
                    <a:pt x="1694189" y="0"/>
                  </a:lnTo>
                  <a:cubicBezTo>
                    <a:pt x="1709918" y="0"/>
                    <a:pt x="1725002" y="6248"/>
                    <a:pt x="1736124" y="17370"/>
                  </a:cubicBezTo>
                  <a:cubicBezTo>
                    <a:pt x="1747246" y="28492"/>
                    <a:pt x="1753494" y="43576"/>
                    <a:pt x="1753494" y="59305"/>
                  </a:cubicBezTo>
                  <a:lnTo>
                    <a:pt x="1753494" y="490674"/>
                  </a:lnTo>
                  <a:cubicBezTo>
                    <a:pt x="1753494" y="506402"/>
                    <a:pt x="1747246" y="521487"/>
                    <a:pt x="1736124" y="532609"/>
                  </a:cubicBezTo>
                  <a:cubicBezTo>
                    <a:pt x="1725002" y="543730"/>
                    <a:pt x="1709918" y="549978"/>
                    <a:pt x="1694189" y="549978"/>
                  </a:cubicBezTo>
                  <a:lnTo>
                    <a:pt x="59305" y="549978"/>
                  </a:lnTo>
                  <a:cubicBezTo>
                    <a:pt x="43576" y="549978"/>
                    <a:pt x="28492" y="543730"/>
                    <a:pt x="17370" y="532609"/>
                  </a:cubicBezTo>
                  <a:cubicBezTo>
                    <a:pt x="6248" y="521487"/>
                    <a:pt x="0" y="506402"/>
                    <a:pt x="0" y="490674"/>
                  </a:cubicBezTo>
                  <a:lnTo>
                    <a:pt x="0" y="59305"/>
                  </a:lnTo>
                  <a:cubicBezTo>
                    <a:pt x="0" y="43576"/>
                    <a:pt x="6248" y="28492"/>
                    <a:pt x="17370" y="17370"/>
                  </a:cubicBezTo>
                  <a:cubicBezTo>
                    <a:pt x="28492" y="6248"/>
                    <a:pt x="43576" y="0"/>
                    <a:pt x="59305" y="0"/>
                  </a:cubicBezTo>
                  <a:close/>
                </a:path>
              </a:pathLst>
            </a:custGeom>
            <a:solidFill>
              <a:srgbClr val="F4CE46"/>
            </a:solidFill>
          </p:spPr>
          <p:txBody>
            <a:bodyPr/>
            <a:lstStyle/>
            <a:p>
              <a:endParaRPr lang="en-GB"/>
            </a:p>
          </p:txBody>
        </p:sp>
        <p:sp>
          <p:nvSpPr>
            <p:cNvPr id="13" name="TextBox 13">
              <a:extLst>
                <a:ext uri="{FF2B5EF4-FFF2-40B4-BE49-F238E27FC236}">
                  <a16:creationId xmlns:a16="http://schemas.microsoft.com/office/drawing/2014/main" id="{16B3906B-B254-A473-B8B7-2E44931E4E88}"/>
                </a:ext>
              </a:extLst>
            </p:cNvPr>
            <p:cNvSpPr txBox="1"/>
            <p:nvPr/>
          </p:nvSpPr>
          <p:spPr>
            <a:xfrm>
              <a:off x="0" y="-57150"/>
              <a:ext cx="1753494" cy="607129"/>
            </a:xfrm>
            <a:prstGeom prst="rect">
              <a:avLst/>
            </a:prstGeom>
          </p:spPr>
          <p:txBody>
            <a:bodyPr lIns="50800" tIns="50800" rIns="50800" bIns="50800" rtlCol="0" anchor="ctr"/>
            <a:lstStyle/>
            <a:p>
              <a:pPr marL="285750" lvl="0" indent="-285750" algn="ctr">
                <a:buFont typeface="Arial" panose="020B0604020202020204" pitchFamily="34" charset="0"/>
                <a:buChar char="•"/>
              </a:pPr>
              <a:r>
                <a:rPr lang="en-GB" dirty="0"/>
                <a:t>To establish  special rewards </a:t>
              </a:r>
            </a:p>
            <a:p>
              <a:pPr lvl="0" algn="ctr"/>
              <a:r>
                <a:rPr lang="en-GB" dirty="0"/>
                <a:t>“For Contribution to Science Diplomacy”, </a:t>
              </a:r>
            </a:p>
            <a:p>
              <a:pPr lvl="0" algn="ctr"/>
              <a:r>
                <a:rPr lang="en-GB" dirty="0"/>
                <a:t>“Woman is Science Diaspora”, </a:t>
              </a:r>
            </a:p>
            <a:p>
              <a:pPr lvl="0" algn="ctr"/>
              <a:r>
                <a:rPr lang="en-GB" dirty="0"/>
                <a:t>“First Steps in Science Diplomacy” (for early career researchers) for prominent results</a:t>
              </a:r>
            </a:p>
          </p:txBody>
        </p:sp>
      </p:grpSp>
      <p:grpSp>
        <p:nvGrpSpPr>
          <p:cNvPr id="14" name="Group 14">
            <a:extLst>
              <a:ext uri="{FF2B5EF4-FFF2-40B4-BE49-F238E27FC236}">
                <a16:creationId xmlns:a16="http://schemas.microsoft.com/office/drawing/2014/main" id="{F740085B-5728-B9E5-B505-709544E9813A}"/>
              </a:ext>
            </a:extLst>
          </p:cNvPr>
          <p:cNvGrpSpPr/>
          <p:nvPr/>
        </p:nvGrpSpPr>
        <p:grpSpPr>
          <a:xfrm>
            <a:off x="10286999" y="4308117"/>
            <a:ext cx="5802497" cy="3045183"/>
            <a:chOff x="0" y="-305763"/>
            <a:chExt cx="1488091" cy="625615"/>
          </a:xfrm>
        </p:grpSpPr>
        <p:sp>
          <p:nvSpPr>
            <p:cNvPr id="15" name="Freeform 15">
              <a:extLst>
                <a:ext uri="{FF2B5EF4-FFF2-40B4-BE49-F238E27FC236}">
                  <a16:creationId xmlns:a16="http://schemas.microsoft.com/office/drawing/2014/main" id="{D6CBCF77-3A8F-42AD-E5B7-63CFBDC89E5D}"/>
                </a:ext>
              </a:extLst>
            </p:cNvPr>
            <p:cNvSpPr/>
            <p:nvPr/>
          </p:nvSpPr>
          <p:spPr>
            <a:xfrm>
              <a:off x="0" y="-281549"/>
              <a:ext cx="1488091" cy="568465"/>
            </a:xfrm>
            <a:custGeom>
              <a:avLst/>
              <a:gdLst/>
              <a:ahLst/>
              <a:cxnLst/>
              <a:rect l="l" t="t" r="r" b="b"/>
              <a:pathLst>
                <a:path w="1488091" h="568465">
                  <a:moveTo>
                    <a:pt x="69882" y="0"/>
                  </a:moveTo>
                  <a:lnTo>
                    <a:pt x="1418210" y="0"/>
                  </a:lnTo>
                  <a:cubicBezTo>
                    <a:pt x="1456804" y="0"/>
                    <a:pt x="1488091" y="31287"/>
                    <a:pt x="1488091" y="69882"/>
                  </a:cubicBezTo>
                  <a:lnTo>
                    <a:pt x="1488091" y="498584"/>
                  </a:lnTo>
                  <a:cubicBezTo>
                    <a:pt x="1488091" y="537178"/>
                    <a:pt x="1456804" y="568465"/>
                    <a:pt x="1418210" y="568465"/>
                  </a:cubicBezTo>
                  <a:lnTo>
                    <a:pt x="69882" y="568465"/>
                  </a:lnTo>
                  <a:cubicBezTo>
                    <a:pt x="31287" y="568465"/>
                    <a:pt x="0" y="537178"/>
                    <a:pt x="0" y="498584"/>
                  </a:cubicBezTo>
                  <a:lnTo>
                    <a:pt x="0" y="69882"/>
                  </a:lnTo>
                  <a:cubicBezTo>
                    <a:pt x="0" y="31287"/>
                    <a:pt x="31287" y="0"/>
                    <a:pt x="69882" y="0"/>
                  </a:cubicBezTo>
                  <a:close/>
                </a:path>
              </a:pathLst>
            </a:custGeom>
            <a:solidFill>
              <a:srgbClr val="F4CE46"/>
            </a:solidFill>
          </p:spPr>
          <p:txBody>
            <a:bodyPr/>
            <a:lstStyle/>
            <a:p>
              <a:endParaRPr lang="en-GB"/>
            </a:p>
          </p:txBody>
        </p:sp>
        <p:sp>
          <p:nvSpPr>
            <p:cNvPr id="16" name="TextBox 16">
              <a:extLst>
                <a:ext uri="{FF2B5EF4-FFF2-40B4-BE49-F238E27FC236}">
                  <a16:creationId xmlns:a16="http://schemas.microsoft.com/office/drawing/2014/main" id="{FB4840E8-702A-F34B-2412-5F81E1A3123D}"/>
                </a:ext>
              </a:extLst>
            </p:cNvPr>
            <p:cNvSpPr txBox="1"/>
            <p:nvPr/>
          </p:nvSpPr>
          <p:spPr>
            <a:xfrm>
              <a:off x="0" y="-305763"/>
              <a:ext cx="1488091" cy="625615"/>
            </a:xfrm>
            <a:prstGeom prst="rect">
              <a:avLst/>
            </a:prstGeom>
          </p:spPr>
          <p:txBody>
            <a:bodyPr lIns="50800" tIns="50800" rIns="50800" bIns="50800" rtlCol="0" anchor="ctr"/>
            <a:lstStyle/>
            <a:p>
              <a:pPr marL="285750" indent="-285750" algn="ctr">
                <a:buFont typeface="Arial" panose="020B0604020202020204" pitchFamily="34" charset="0"/>
                <a:buChar char="•"/>
              </a:pPr>
              <a:r>
                <a:rPr lang="en-GB" dirty="0"/>
                <a:t>To use the existing mechanisms of rewarding actively (usually it is the gratitude or special reward for contribution to the University development),</a:t>
              </a:r>
            </a:p>
            <a:p>
              <a:pPr marL="285750" indent="-285750" algn="ctr">
                <a:buFont typeface="Arial" panose="020B0604020202020204" pitchFamily="34" charset="0"/>
                <a:buChar char="•"/>
              </a:pPr>
              <a:r>
                <a:rPr lang="en-GB" dirty="0"/>
                <a:t>To search, select, and nominate scientists who contributed to the rebuilding process for different existing rewards. </a:t>
              </a:r>
            </a:p>
          </p:txBody>
        </p:sp>
      </p:grpSp>
      <p:sp>
        <p:nvSpPr>
          <p:cNvPr id="17" name="Freeform 4">
            <a:extLst>
              <a:ext uri="{FF2B5EF4-FFF2-40B4-BE49-F238E27FC236}">
                <a16:creationId xmlns:a16="http://schemas.microsoft.com/office/drawing/2014/main" id="{30FADA77-1FD2-9B4A-AE43-49FDA96C4063}"/>
              </a:ext>
            </a:extLst>
          </p:cNvPr>
          <p:cNvSpPr/>
          <p:nvPr/>
        </p:nvSpPr>
        <p:spPr>
          <a:xfrm>
            <a:off x="10286999" y="2824059"/>
            <a:ext cx="5802497" cy="1105003"/>
          </a:xfrm>
          <a:custGeom>
            <a:avLst/>
            <a:gdLst/>
            <a:ahLst/>
            <a:cxnLst/>
            <a:rect l="l" t="t" r="r" b="b"/>
            <a:pathLst>
              <a:path w="1542587" h="207562">
                <a:moveTo>
                  <a:pt x="67413" y="0"/>
                </a:moveTo>
                <a:lnTo>
                  <a:pt x="1475174" y="0"/>
                </a:lnTo>
                <a:cubicBezTo>
                  <a:pt x="1493053" y="0"/>
                  <a:pt x="1510200" y="7102"/>
                  <a:pt x="1522842" y="19745"/>
                </a:cubicBezTo>
                <a:cubicBezTo>
                  <a:pt x="1535484" y="32387"/>
                  <a:pt x="1542587" y="49534"/>
                  <a:pt x="1542587" y="67413"/>
                </a:cubicBezTo>
                <a:lnTo>
                  <a:pt x="1542587" y="140149"/>
                </a:lnTo>
                <a:cubicBezTo>
                  <a:pt x="1542587" y="158028"/>
                  <a:pt x="1535484" y="175174"/>
                  <a:pt x="1522842" y="187817"/>
                </a:cubicBezTo>
                <a:cubicBezTo>
                  <a:pt x="1510200" y="200459"/>
                  <a:pt x="1493053" y="207562"/>
                  <a:pt x="1475174" y="207562"/>
                </a:cubicBezTo>
                <a:lnTo>
                  <a:pt x="67413" y="207562"/>
                </a:lnTo>
                <a:cubicBezTo>
                  <a:pt x="49534" y="207562"/>
                  <a:pt x="32387" y="200459"/>
                  <a:pt x="19745" y="187817"/>
                </a:cubicBezTo>
                <a:cubicBezTo>
                  <a:pt x="7102" y="175174"/>
                  <a:pt x="0" y="158028"/>
                  <a:pt x="0" y="140149"/>
                </a:cubicBezTo>
                <a:lnTo>
                  <a:pt x="0" y="67413"/>
                </a:lnTo>
                <a:cubicBezTo>
                  <a:pt x="0" y="49534"/>
                  <a:pt x="7102" y="32387"/>
                  <a:pt x="19745" y="19745"/>
                </a:cubicBezTo>
                <a:cubicBezTo>
                  <a:pt x="32387" y="7102"/>
                  <a:pt x="49534" y="0"/>
                  <a:pt x="67413" y="0"/>
                </a:cubicBezTo>
                <a:close/>
              </a:path>
            </a:pathLst>
          </a:custGeom>
          <a:solidFill>
            <a:srgbClr val="41B8D5"/>
          </a:solidFill>
        </p:spPr>
        <p:txBody>
          <a:bodyPr/>
          <a:lstStyle/>
          <a:p>
            <a:pPr algn="ctr"/>
            <a:r>
              <a:rPr lang="en-GB" sz="1699" dirty="0">
                <a:solidFill>
                  <a:srgbClr val="000000"/>
                </a:solidFill>
                <a:latin typeface="Poppins"/>
                <a:cs typeface="Poppins"/>
              </a:rPr>
              <a:t>For universities and research labs and NGO related to science and education and related to scientific expertise field in Ukraine</a:t>
            </a:r>
          </a:p>
          <a:p>
            <a:endParaRPr lang="en-GB" dirty="0"/>
          </a:p>
        </p:txBody>
      </p:sp>
    </p:spTree>
    <p:extLst>
      <p:ext uri="{BB962C8B-B14F-4D97-AF65-F5344CB8AC3E}">
        <p14:creationId xmlns:p14="http://schemas.microsoft.com/office/powerpoint/2010/main" val="3420928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7577" y="666761"/>
            <a:ext cx="16785998" cy="0"/>
          </a:xfrm>
          <a:prstGeom prst="line">
            <a:avLst/>
          </a:prstGeom>
          <a:ln w="85725" cap="flat">
            <a:solidFill>
              <a:srgbClr val="F4CE46"/>
            </a:solidFill>
            <a:prstDash val="solid"/>
            <a:headEnd type="none" w="sm" len="sm"/>
            <a:tailEnd type="none" w="sm" len="sm"/>
          </a:ln>
        </p:spPr>
        <p:txBody>
          <a:bodyPr/>
          <a:lstStyle/>
          <a:p>
            <a:endParaRPr lang="en-GB"/>
          </a:p>
        </p:txBody>
      </p:sp>
      <p:grpSp>
        <p:nvGrpSpPr>
          <p:cNvPr id="3" name="Group 3"/>
          <p:cNvGrpSpPr/>
          <p:nvPr/>
        </p:nvGrpSpPr>
        <p:grpSpPr>
          <a:xfrm>
            <a:off x="4419823" y="2997281"/>
            <a:ext cx="1907175" cy="1127263"/>
            <a:chOff x="0" y="0"/>
            <a:chExt cx="2542900" cy="1503017"/>
          </a:xfrm>
        </p:grpSpPr>
        <p:sp>
          <p:nvSpPr>
            <p:cNvPr id="4" name="Freeform 4"/>
            <p:cNvSpPr/>
            <p:nvPr/>
          </p:nvSpPr>
          <p:spPr>
            <a:xfrm>
              <a:off x="0" y="0"/>
              <a:ext cx="1345581" cy="1077812"/>
            </a:xfrm>
            <a:custGeom>
              <a:avLst/>
              <a:gdLst/>
              <a:ahLst/>
              <a:cxnLst/>
              <a:rect l="l" t="t" r="r" b="b"/>
              <a:pathLst>
                <a:path w="1345581" h="1077812">
                  <a:moveTo>
                    <a:pt x="0" y="0"/>
                  </a:moveTo>
                  <a:lnTo>
                    <a:pt x="1345581" y="0"/>
                  </a:lnTo>
                  <a:lnTo>
                    <a:pt x="1345581" y="1077812"/>
                  </a:lnTo>
                  <a:lnTo>
                    <a:pt x="0" y="1077812"/>
                  </a:lnTo>
                  <a:lnTo>
                    <a:pt x="0" y="0"/>
                  </a:lnTo>
                  <a:close/>
                </a:path>
              </a:pathLst>
            </a:custGeom>
            <a:blipFill>
              <a:blip r:embed="rId2"/>
              <a:stretch>
                <a:fillRect t="-6491" b="-6491"/>
              </a:stretch>
            </a:blipFill>
          </p:spPr>
          <p:txBody>
            <a:bodyPr/>
            <a:lstStyle/>
            <a:p>
              <a:endParaRPr lang="en-GB"/>
            </a:p>
          </p:txBody>
        </p:sp>
        <p:sp>
          <p:nvSpPr>
            <p:cNvPr id="5" name="TextBox 5"/>
            <p:cNvSpPr txBox="1"/>
            <p:nvPr/>
          </p:nvSpPr>
          <p:spPr>
            <a:xfrm>
              <a:off x="1422660" y="269153"/>
              <a:ext cx="1120240" cy="482355"/>
            </a:xfrm>
            <a:prstGeom prst="rect">
              <a:avLst/>
            </a:prstGeom>
          </p:spPr>
          <p:txBody>
            <a:bodyPr lIns="0" tIns="0" rIns="0" bIns="0" rtlCol="0" anchor="t">
              <a:spAutoFit/>
            </a:bodyPr>
            <a:lstStyle/>
            <a:p>
              <a:pPr algn="ctr">
                <a:lnSpc>
                  <a:spcPts val="2979"/>
                </a:lnSpc>
                <a:spcBef>
                  <a:spcPct val="0"/>
                </a:spcBef>
              </a:pPr>
              <a:r>
                <a:rPr lang="en-US" sz="2128" b="1">
                  <a:solidFill>
                    <a:srgbClr val="86080F"/>
                  </a:solidFill>
                  <a:latin typeface="Poppins Bold"/>
                  <a:ea typeface="Poppins Bold"/>
                  <a:cs typeface="Poppins Bold"/>
                  <a:sym typeface="Poppins Bold"/>
                </a:rPr>
                <a:t>12</a:t>
              </a:r>
            </a:p>
          </p:txBody>
        </p:sp>
        <p:sp>
          <p:nvSpPr>
            <p:cNvPr id="6" name="TextBox 6"/>
            <p:cNvSpPr txBox="1"/>
            <p:nvPr/>
          </p:nvSpPr>
          <p:spPr>
            <a:xfrm>
              <a:off x="529277" y="1020662"/>
              <a:ext cx="1407266" cy="482355"/>
            </a:xfrm>
            <a:prstGeom prst="rect">
              <a:avLst/>
            </a:prstGeom>
          </p:spPr>
          <p:txBody>
            <a:bodyPr lIns="0" tIns="0" rIns="0" bIns="0" rtlCol="0" anchor="t">
              <a:spAutoFit/>
            </a:bodyPr>
            <a:lstStyle/>
            <a:p>
              <a:pPr algn="ctr">
                <a:lnSpc>
                  <a:spcPts val="2979"/>
                </a:lnSpc>
                <a:spcBef>
                  <a:spcPct val="0"/>
                </a:spcBef>
              </a:pPr>
              <a:r>
                <a:rPr lang="en-US" sz="2128">
                  <a:solidFill>
                    <a:srgbClr val="000000"/>
                  </a:solidFill>
                  <a:latin typeface="Poppins"/>
                  <a:ea typeface="Poppins"/>
                  <a:cs typeface="Poppins"/>
                  <a:sym typeface="Poppins"/>
                </a:rPr>
                <a:t>Poland</a:t>
              </a:r>
            </a:p>
          </p:txBody>
        </p:sp>
      </p:grpSp>
      <p:grpSp>
        <p:nvGrpSpPr>
          <p:cNvPr id="7" name="Group 7"/>
          <p:cNvGrpSpPr/>
          <p:nvPr/>
        </p:nvGrpSpPr>
        <p:grpSpPr>
          <a:xfrm>
            <a:off x="4419823" y="1342822"/>
            <a:ext cx="1425030" cy="1212996"/>
            <a:chOff x="0" y="0"/>
            <a:chExt cx="1900041" cy="1617328"/>
          </a:xfrm>
        </p:grpSpPr>
        <p:sp>
          <p:nvSpPr>
            <p:cNvPr id="8" name="Freeform 8"/>
            <p:cNvSpPr/>
            <p:nvPr/>
          </p:nvSpPr>
          <p:spPr>
            <a:xfrm>
              <a:off x="0" y="0"/>
              <a:ext cx="1016087" cy="1235364"/>
            </a:xfrm>
            <a:custGeom>
              <a:avLst/>
              <a:gdLst/>
              <a:ahLst/>
              <a:cxnLst/>
              <a:rect l="l" t="t" r="r" b="b"/>
              <a:pathLst>
                <a:path w="1016087" h="1235364">
                  <a:moveTo>
                    <a:pt x="0" y="0"/>
                  </a:moveTo>
                  <a:lnTo>
                    <a:pt x="1016087" y="0"/>
                  </a:lnTo>
                  <a:lnTo>
                    <a:pt x="1016087" y="1235364"/>
                  </a:lnTo>
                  <a:lnTo>
                    <a:pt x="0" y="1235364"/>
                  </a:lnTo>
                  <a:lnTo>
                    <a:pt x="0" y="0"/>
                  </a:lnTo>
                  <a:close/>
                </a:path>
              </a:pathLst>
            </a:custGeom>
            <a:blipFill>
              <a:blip r:embed="rId3"/>
              <a:stretch>
                <a:fillRect/>
              </a:stretch>
            </a:blipFill>
          </p:spPr>
          <p:txBody>
            <a:bodyPr/>
            <a:lstStyle/>
            <a:p>
              <a:endParaRPr lang="en-GB"/>
            </a:p>
          </p:txBody>
        </p:sp>
        <p:sp>
          <p:nvSpPr>
            <p:cNvPr id="9" name="TextBox 9"/>
            <p:cNvSpPr txBox="1"/>
            <p:nvPr/>
          </p:nvSpPr>
          <p:spPr>
            <a:xfrm>
              <a:off x="1145910" y="379572"/>
              <a:ext cx="754131" cy="482355"/>
            </a:xfrm>
            <a:prstGeom prst="rect">
              <a:avLst/>
            </a:prstGeom>
          </p:spPr>
          <p:txBody>
            <a:bodyPr lIns="0" tIns="0" rIns="0" bIns="0" rtlCol="0" anchor="t">
              <a:spAutoFit/>
            </a:bodyPr>
            <a:lstStyle/>
            <a:p>
              <a:pPr algn="ctr">
                <a:lnSpc>
                  <a:spcPts val="2979"/>
                </a:lnSpc>
                <a:spcBef>
                  <a:spcPct val="0"/>
                </a:spcBef>
              </a:pPr>
              <a:r>
                <a:rPr lang="en-US" sz="2128" b="1">
                  <a:solidFill>
                    <a:srgbClr val="86080F"/>
                  </a:solidFill>
                  <a:latin typeface="Poppins Bold"/>
                  <a:ea typeface="Poppins Bold"/>
                  <a:cs typeface="Poppins Bold"/>
                  <a:sym typeface="Poppins Bold"/>
                </a:rPr>
                <a:t>23</a:t>
              </a:r>
            </a:p>
          </p:txBody>
        </p:sp>
        <p:sp>
          <p:nvSpPr>
            <p:cNvPr id="10" name="TextBox 10"/>
            <p:cNvSpPr txBox="1"/>
            <p:nvPr/>
          </p:nvSpPr>
          <p:spPr>
            <a:xfrm>
              <a:off x="203096" y="1134973"/>
              <a:ext cx="1686181" cy="482355"/>
            </a:xfrm>
            <a:prstGeom prst="rect">
              <a:avLst/>
            </a:prstGeom>
          </p:spPr>
          <p:txBody>
            <a:bodyPr lIns="0" tIns="0" rIns="0" bIns="0" rtlCol="0" anchor="t">
              <a:spAutoFit/>
            </a:bodyPr>
            <a:lstStyle/>
            <a:p>
              <a:pPr algn="ctr">
                <a:lnSpc>
                  <a:spcPts val="2979"/>
                </a:lnSpc>
                <a:spcBef>
                  <a:spcPct val="0"/>
                </a:spcBef>
              </a:pPr>
              <a:r>
                <a:rPr lang="en-US" sz="2128">
                  <a:solidFill>
                    <a:srgbClr val="000000"/>
                  </a:solidFill>
                  <a:latin typeface="Poppins"/>
                  <a:ea typeface="Poppins"/>
                  <a:cs typeface="Poppins"/>
                  <a:sym typeface="Poppins"/>
                </a:rPr>
                <a:t>Germany</a:t>
              </a:r>
            </a:p>
          </p:txBody>
        </p:sp>
      </p:grpSp>
      <p:grpSp>
        <p:nvGrpSpPr>
          <p:cNvPr id="11" name="Group 11"/>
          <p:cNvGrpSpPr/>
          <p:nvPr/>
        </p:nvGrpSpPr>
        <p:grpSpPr>
          <a:xfrm>
            <a:off x="4293267" y="6378958"/>
            <a:ext cx="1802548" cy="1016296"/>
            <a:chOff x="0" y="0"/>
            <a:chExt cx="2403398" cy="1355061"/>
          </a:xfrm>
        </p:grpSpPr>
        <p:sp>
          <p:nvSpPr>
            <p:cNvPr id="12" name="Freeform 12"/>
            <p:cNvSpPr/>
            <p:nvPr/>
          </p:nvSpPr>
          <p:spPr>
            <a:xfrm>
              <a:off x="0" y="0"/>
              <a:ext cx="1536209" cy="791148"/>
            </a:xfrm>
            <a:custGeom>
              <a:avLst/>
              <a:gdLst/>
              <a:ahLst/>
              <a:cxnLst/>
              <a:rect l="l" t="t" r="r" b="b"/>
              <a:pathLst>
                <a:path w="1536209" h="791148">
                  <a:moveTo>
                    <a:pt x="0" y="0"/>
                  </a:moveTo>
                  <a:lnTo>
                    <a:pt x="1536209" y="0"/>
                  </a:lnTo>
                  <a:lnTo>
                    <a:pt x="1536209" y="791148"/>
                  </a:lnTo>
                  <a:lnTo>
                    <a:pt x="0" y="791148"/>
                  </a:lnTo>
                  <a:lnTo>
                    <a:pt x="0" y="0"/>
                  </a:lnTo>
                  <a:close/>
                </a:path>
              </a:pathLst>
            </a:custGeom>
            <a:blipFill>
              <a:blip r:embed="rId4"/>
              <a:stretch>
                <a:fillRect/>
              </a:stretch>
            </a:blipFill>
          </p:spPr>
          <p:txBody>
            <a:bodyPr/>
            <a:lstStyle/>
            <a:p>
              <a:endParaRPr lang="en-GB"/>
            </a:p>
          </p:txBody>
        </p:sp>
        <p:sp>
          <p:nvSpPr>
            <p:cNvPr id="13" name="TextBox 13"/>
            <p:cNvSpPr txBox="1"/>
            <p:nvPr/>
          </p:nvSpPr>
          <p:spPr>
            <a:xfrm>
              <a:off x="415667" y="842100"/>
              <a:ext cx="1611612" cy="512961"/>
            </a:xfrm>
            <a:prstGeom prst="rect">
              <a:avLst/>
            </a:prstGeom>
          </p:spPr>
          <p:txBody>
            <a:bodyPr wrap="square" lIns="0" tIns="0" rIns="0" bIns="0" rtlCol="0" anchor="t">
              <a:spAutoFit/>
            </a:bodyPr>
            <a:lstStyle/>
            <a:p>
              <a:pPr algn="ctr">
                <a:lnSpc>
                  <a:spcPts val="2979"/>
                </a:lnSpc>
                <a:spcBef>
                  <a:spcPct val="0"/>
                </a:spcBef>
              </a:pPr>
              <a:r>
                <a:rPr lang="en-US" sz="2128" dirty="0">
                  <a:solidFill>
                    <a:srgbClr val="000000"/>
                  </a:solidFill>
                  <a:latin typeface="Poppins"/>
                  <a:ea typeface="Poppins"/>
                  <a:cs typeface="Poppins"/>
                  <a:sym typeface="Poppins"/>
                </a:rPr>
                <a:t>Austria</a:t>
              </a:r>
            </a:p>
          </p:txBody>
        </p:sp>
        <p:sp>
          <p:nvSpPr>
            <p:cNvPr id="14" name="TextBox 14"/>
            <p:cNvSpPr txBox="1"/>
            <p:nvPr/>
          </p:nvSpPr>
          <p:spPr>
            <a:xfrm>
              <a:off x="1649267" y="156061"/>
              <a:ext cx="754131" cy="482355"/>
            </a:xfrm>
            <a:prstGeom prst="rect">
              <a:avLst/>
            </a:prstGeom>
          </p:spPr>
          <p:txBody>
            <a:bodyPr lIns="0" tIns="0" rIns="0" bIns="0" rtlCol="0" anchor="t">
              <a:spAutoFit/>
            </a:bodyPr>
            <a:lstStyle/>
            <a:p>
              <a:pPr algn="ctr">
                <a:lnSpc>
                  <a:spcPts val="2979"/>
                </a:lnSpc>
                <a:spcBef>
                  <a:spcPct val="0"/>
                </a:spcBef>
              </a:pPr>
              <a:r>
                <a:rPr lang="en-US" sz="2128" b="1">
                  <a:solidFill>
                    <a:srgbClr val="86080F"/>
                  </a:solidFill>
                  <a:latin typeface="Poppins Bold"/>
                  <a:ea typeface="Poppins Bold"/>
                  <a:cs typeface="Poppins Bold"/>
                  <a:sym typeface="Poppins Bold"/>
                </a:rPr>
                <a:t>5</a:t>
              </a:r>
            </a:p>
          </p:txBody>
        </p:sp>
      </p:grpSp>
      <p:grpSp>
        <p:nvGrpSpPr>
          <p:cNvPr id="15" name="Group 15"/>
          <p:cNvGrpSpPr/>
          <p:nvPr/>
        </p:nvGrpSpPr>
        <p:grpSpPr>
          <a:xfrm>
            <a:off x="7369870" y="6170899"/>
            <a:ext cx="1492211" cy="1152794"/>
            <a:chOff x="0" y="0"/>
            <a:chExt cx="1989615" cy="1537058"/>
          </a:xfrm>
        </p:grpSpPr>
        <p:sp>
          <p:nvSpPr>
            <p:cNvPr id="16" name="Freeform 16"/>
            <p:cNvSpPr/>
            <p:nvPr/>
          </p:nvSpPr>
          <p:spPr>
            <a:xfrm>
              <a:off x="0" y="0"/>
              <a:ext cx="1048882" cy="1058141"/>
            </a:xfrm>
            <a:custGeom>
              <a:avLst/>
              <a:gdLst/>
              <a:ahLst/>
              <a:cxnLst/>
              <a:rect l="l" t="t" r="r" b="b"/>
              <a:pathLst>
                <a:path w="1048882" h="1058141">
                  <a:moveTo>
                    <a:pt x="0" y="0"/>
                  </a:moveTo>
                  <a:lnTo>
                    <a:pt x="1048882" y="0"/>
                  </a:lnTo>
                  <a:lnTo>
                    <a:pt x="1048882" y="1058141"/>
                  </a:lnTo>
                  <a:lnTo>
                    <a:pt x="0" y="10581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7" name="TextBox 17"/>
            <p:cNvSpPr txBox="1"/>
            <p:nvPr/>
          </p:nvSpPr>
          <p:spPr>
            <a:xfrm>
              <a:off x="432808" y="1054703"/>
              <a:ext cx="1232149" cy="482355"/>
            </a:xfrm>
            <a:prstGeom prst="rect">
              <a:avLst/>
            </a:prstGeom>
          </p:spPr>
          <p:txBody>
            <a:bodyPr lIns="0" tIns="0" rIns="0" bIns="0" rtlCol="0" anchor="t">
              <a:spAutoFit/>
            </a:bodyPr>
            <a:lstStyle/>
            <a:p>
              <a:pPr algn="ctr">
                <a:lnSpc>
                  <a:spcPts val="2979"/>
                </a:lnSpc>
                <a:spcBef>
                  <a:spcPct val="0"/>
                </a:spcBef>
              </a:pPr>
              <a:r>
                <a:rPr lang="en-US" sz="2128">
                  <a:solidFill>
                    <a:srgbClr val="000000"/>
                  </a:solidFill>
                  <a:latin typeface="Poppins"/>
                  <a:ea typeface="Poppins"/>
                  <a:cs typeface="Poppins"/>
                  <a:sym typeface="Poppins"/>
                </a:rPr>
                <a:t>France</a:t>
              </a:r>
            </a:p>
          </p:txBody>
        </p:sp>
        <p:sp>
          <p:nvSpPr>
            <p:cNvPr id="18" name="TextBox 18"/>
            <p:cNvSpPr txBox="1"/>
            <p:nvPr/>
          </p:nvSpPr>
          <p:spPr>
            <a:xfrm>
              <a:off x="1235484" y="339455"/>
              <a:ext cx="754131" cy="482355"/>
            </a:xfrm>
            <a:prstGeom prst="rect">
              <a:avLst/>
            </a:prstGeom>
          </p:spPr>
          <p:txBody>
            <a:bodyPr lIns="0" tIns="0" rIns="0" bIns="0" rtlCol="0" anchor="t">
              <a:spAutoFit/>
            </a:bodyPr>
            <a:lstStyle/>
            <a:p>
              <a:pPr algn="ctr">
                <a:lnSpc>
                  <a:spcPts val="2979"/>
                </a:lnSpc>
                <a:spcBef>
                  <a:spcPct val="0"/>
                </a:spcBef>
              </a:pPr>
              <a:r>
                <a:rPr lang="en-US" sz="2128" b="1">
                  <a:solidFill>
                    <a:srgbClr val="86080F"/>
                  </a:solidFill>
                  <a:latin typeface="Poppins Bold"/>
                  <a:ea typeface="Poppins Bold"/>
                  <a:cs typeface="Poppins Bold"/>
                  <a:sym typeface="Poppins Bold"/>
                </a:rPr>
                <a:t>3</a:t>
              </a:r>
            </a:p>
          </p:txBody>
        </p:sp>
      </p:grpSp>
      <p:grpSp>
        <p:nvGrpSpPr>
          <p:cNvPr id="19" name="Group 19"/>
          <p:cNvGrpSpPr/>
          <p:nvPr/>
        </p:nvGrpSpPr>
        <p:grpSpPr>
          <a:xfrm>
            <a:off x="12751411" y="4533915"/>
            <a:ext cx="1322229" cy="1219169"/>
            <a:chOff x="0" y="0"/>
            <a:chExt cx="1762972" cy="1625559"/>
          </a:xfrm>
        </p:grpSpPr>
        <p:sp>
          <p:nvSpPr>
            <p:cNvPr id="20" name="Freeform 20"/>
            <p:cNvSpPr/>
            <p:nvPr/>
          </p:nvSpPr>
          <p:spPr>
            <a:xfrm>
              <a:off x="0" y="0"/>
              <a:ext cx="966342" cy="1152122"/>
            </a:xfrm>
            <a:custGeom>
              <a:avLst/>
              <a:gdLst/>
              <a:ahLst/>
              <a:cxnLst/>
              <a:rect l="l" t="t" r="r" b="b"/>
              <a:pathLst>
                <a:path w="966342" h="1152122">
                  <a:moveTo>
                    <a:pt x="0" y="0"/>
                  </a:moveTo>
                  <a:lnTo>
                    <a:pt x="966342" y="0"/>
                  </a:lnTo>
                  <a:lnTo>
                    <a:pt x="966342" y="1152122"/>
                  </a:lnTo>
                  <a:lnTo>
                    <a:pt x="0" y="1152122"/>
                  </a:lnTo>
                  <a:lnTo>
                    <a:pt x="0" y="0"/>
                  </a:lnTo>
                  <a:close/>
                </a:path>
              </a:pathLst>
            </a:custGeom>
            <a:blipFill>
              <a:blip r:embed="rId7"/>
              <a:stretch>
                <a:fillRect/>
              </a:stretch>
            </a:blipFill>
          </p:spPr>
          <p:txBody>
            <a:bodyPr/>
            <a:lstStyle/>
            <a:p>
              <a:endParaRPr lang="en-GB"/>
            </a:p>
          </p:txBody>
        </p:sp>
        <p:sp>
          <p:nvSpPr>
            <p:cNvPr id="21" name="TextBox 21"/>
            <p:cNvSpPr txBox="1"/>
            <p:nvPr/>
          </p:nvSpPr>
          <p:spPr>
            <a:xfrm>
              <a:off x="379863" y="1143204"/>
              <a:ext cx="754807" cy="482355"/>
            </a:xfrm>
            <a:prstGeom prst="rect">
              <a:avLst/>
            </a:prstGeom>
          </p:spPr>
          <p:txBody>
            <a:bodyPr lIns="0" tIns="0" rIns="0" bIns="0" rtlCol="0" anchor="t">
              <a:spAutoFit/>
            </a:bodyPr>
            <a:lstStyle/>
            <a:p>
              <a:pPr algn="ctr">
                <a:lnSpc>
                  <a:spcPts val="2979"/>
                </a:lnSpc>
                <a:spcBef>
                  <a:spcPct val="0"/>
                </a:spcBef>
              </a:pPr>
              <a:r>
                <a:rPr lang="en-US" sz="2128">
                  <a:solidFill>
                    <a:srgbClr val="000000"/>
                  </a:solidFill>
                  <a:latin typeface="Poppins"/>
                  <a:ea typeface="Poppins"/>
                  <a:cs typeface="Poppins"/>
                  <a:sym typeface="Poppins"/>
                </a:rPr>
                <a:t>Italy</a:t>
              </a:r>
            </a:p>
          </p:txBody>
        </p:sp>
        <p:sp>
          <p:nvSpPr>
            <p:cNvPr id="22" name="TextBox 22"/>
            <p:cNvSpPr txBox="1"/>
            <p:nvPr/>
          </p:nvSpPr>
          <p:spPr>
            <a:xfrm>
              <a:off x="1008841" y="457164"/>
              <a:ext cx="754131" cy="482355"/>
            </a:xfrm>
            <a:prstGeom prst="rect">
              <a:avLst/>
            </a:prstGeom>
          </p:spPr>
          <p:txBody>
            <a:bodyPr lIns="0" tIns="0" rIns="0" bIns="0" rtlCol="0" anchor="t">
              <a:spAutoFit/>
            </a:bodyPr>
            <a:lstStyle/>
            <a:p>
              <a:pPr algn="ctr">
                <a:lnSpc>
                  <a:spcPts val="2979"/>
                </a:lnSpc>
                <a:spcBef>
                  <a:spcPct val="0"/>
                </a:spcBef>
              </a:pPr>
              <a:r>
                <a:rPr lang="en-US" sz="2128" b="1">
                  <a:solidFill>
                    <a:srgbClr val="86080F"/>
                  </a:solidFill>
                  <a:latin typeface="Poppins Bold"/>
                  <a:ea typeface="Poppins Bold"/>
                  <a:cs typeface="Poppins Bold"/>
                  <a:sym typeface="Poppins Bold"/>
                </a:rPr>
                <a:t>1</a:t>
              </a:r>
            </a:p>
          </p:txBody>
        </p:sp>
      </p:grpSp>
      <p:grpSp>
        <p:nvGrpSpPr>
          <p:cNvPr id="23" name="Group 23"/>
          <p:cNvGrpSpPr/>
          <p:nvPr/>
        </p:nvGrpSpPr>
        <p:grpSpPr>
          <a:xfrm>
            <a:off x="7332835" y="1342822"/>
            <a:ext cx="1529247" cy="1057110"/>
            <a:chOff x="0" y="0"/>
            <a:chExt cx="2038996" cy="1409480"/>
          </a:xfrm>
        </p:grpSpPr>
        <p:sp>
          <p:nvSpPr>
            <p:cNvPr id="24" name="Freeform 24"/>
            <p:cNvSpPr/>
            <p:nvPr/>
          </p:nvSpPr>
          <p:spPr>
            <a:xfrm>
              <a:off x="0" y="0"/>
              <a:ext cx="1201251" cy="1009051"/>
            </a:xfrm>
            <a:custGeom>
              <a:avLst/>
              <a:gdLst/>
              <a:ahLst/>
              <a:cxnLst/>
              <a:rect l="l" t="t" r="r" b="b"/>
              <a:pathLst>
                <a:path w="1201251" h="1009051">
                  <a:moveTo>
                    <a:pt x="0" y="0"/>
                  </a:moveTo>
                  <a:lnTo>
                    <a:pt x="1201251" y="0"/>
                  </a:lnTo>
                  <a:lnTo>
                    <a:pt x="1201251" y="1009051"/>
                  </a:lnTo>
                  <a:lnTo>
                    <a:pt x="0" y="10090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5" name="TextBox 25"/>
            <p:cNvSpPr txBox="1"/>
            <p:nvPr/>
          </p:nvSpPr>
          <p:spPr>
            <a:xfrm>
              <a:off x="612617" y="961426"/>
              <a:ext cx="958548" cy="448054"/>
            </a:xfrm>
            <a:prstGeom prst="rect">
              <a:avLst/>
            </a:prstGeom>
          </p:spPr>
          <p:txBody>
            <a:bodyPr lIns="0" tIns="0" rIns="0" bIns="0" rtlCol="0" anchor="t">
              <a:spAutoFit/>
            </a:bodyPr>
            <a:lstStyle/>
            <a:p>
              <a:pPr algn="ctr">
                <a:lnSpc>
                  <a:spcPts val="2805"/>
                </a:lnSpc>
                <a:spcBef>
                  <a:spcPct val="0"/>
                </a:spcBef>
              </a:pPr>
              <a:r>
                <a:rPr lang="en-US" sz="2004">
                  <a:solidFill>
                    <a:srgbClr val="000000"/>
                  </a:solidFill>
                  <a:latin typeface="Poppins"/>
                  <a:ea typeface="Poppins"/>
                  <a:cs typeface="Poppins"/>
                  <a:sym typeface="Poppins"/>
                </a:rPr>
                <a:t>Spain</a:t>
              </a:r>
            </a:p>
          </p:txBody>
        </p:sp>
        <p:sp>
          <p:nvSpPr>
            <p:cNvPr id="26" name="TextBox 26"/>
            <p:cNvSpPr txBox="1"/>
            <p:nvPr/>
          </p:nvSpPr>
          <p:spPr>
            <a:xfrm>
              <a:off x="1328807" y="315361"/>
              <a:ext cx="710189" cy="448054"/>
            </a:xfrm>
            <a:prstGeom prst="rect">
              <a:avLst/>
            </a:prstGeom>
          </p:spPr>
          <p:txBody>
            <a:bodyPr lIns="0" tIns="0" rIns="0" bIns="0" rtlCol="0" anchor="t">
              <a:spAutoFit/>
            </a:bodyPr>
            <a:lstStyle/>
            <a:p>
              <a:pPr algn="ctr">
                <a:lnSpc>
                  <a:spcPts val="2805"/>
                </a:lnSpc>
                <a:spcBef>
                  <a:spcPct val="0"/>
                </a:spcBef>
              </a:pPr>
              <a:r>
                <a:rPr lang="en-US" sz="2004" b="1">
                  <a:solidFill>
                    <a:srgbClr val="86080F"/>
                  </a:solidFill>
                  <a:latin typeface="Poppins Bold"/>
                  <a:ea typeface="Poppins Bold"/>
                  <a:cs typeface="Poppins Bold"/>
                  <a:sym typeface="Poppins Bold"/>
                </a:rPr>
                <a:t>3</a:t>
              </a:r>
            </a:p>
          </p:txBody>
        </p:sp>
      </p:grpSp>
      <p:grpSp>
        <p:nvGrpSpPr>
          <p:cNvPr id="27" name="Group 27"/>
          <p:cNvGrpSpPr/>
          <p:nvPr/>
        </p:nvGrpSpPr>
        <p:grpSpPr>
          <a:xfrm>
            <a:off x="4114800" y="4494515"/>
            <a:ext cx="2338753" cy="1396450"/>
            <a:chOff x="-237956" y="0"/>
            <a:chExt cx="3118338" cy="1861933"/>
          </a:xfrm>
        </p:grpSpPr>
        <p:sp>
          <p:nvSpPr>
            <p:cNvPr id="28" name="Freeform 28"/>
            <p:cNvSpPr/>
            <p:nvPr/>
          </p:nvSpPr>
          <p:spPr>
            <a:xfrm>
              <a:off x="647030" y="0"/>
              <a:ext cx="722956" cy="1152122"/>
            </a:xfrm>
            <a:custGeom>
              <a:avLst/>
              <a:gdLst/>
              <a:ahLst/>
              <a:cxnLst/>
              <a:rect l="l" t="t" r="r" b="b"/>
              <a:pathLst>
                <a:path w="722956" h="1152122">
                  <a:moveTo>
                    <a:pt x="0" y="0"/>
                  </a:moveTo>
                  <a:lnTo>
                    <a:pt x="722956" y="0"/>
                  </a:lnTo>
                  <a:lnTo>
                    <a:pt x="722956" y="1152122"/>
                  </a:lnTo>
                  <a:lnTo>
                    <a:pt x="0" y="11521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9" name="TextBox 29"/>
            <p:cNvSpPr txBox="1"/>
            <p:nvPr/>
          </p:nvSpPr>
          <p:spPr>
            <a:xfrm>
              <a:off x="-237956" y="1348972"/>
              <a:ext cx="3118338" cy="512961"/>
            </a:xfrm>
            <a:prstGeom prst="rect">
              <a:avLst/>
            </a:prstGeom>
          </p:spPr>
          <p:txBody>
            <a:bodyPr wrap="square" lIns="0" tIns="0" rIns="0" bIns="0" rtlCol="0" anchor="t">
              <a:spAutoFit/>
            </a:bodyPr>
            <a:lstStyle/>
            <a:p>
              <a:pPr algn="ctr">
                <a:lnSpc>
                  <a:spcPts val="2979"/>
                </a:lnSpc>
                <a:spcBef>
                  <a:spcPct val="0"/>
                </a:spcBef>
              </a:pPr>
              <a:r>
                <a:rPr lang="en-US" sz="2128" dirty="0">
                  <a:solidFill>
                    <a:srgbClr val="000000"/>
                  </a:solidFill>
                  <a:latin typeface="Poppins"/>
                  <a:ea typeface="Poppins"/>
                  <a:cs typeface="Poppins"/>
                  <a:sym typeface="Poppins"/>
                </a:rPr>
                <a:t>United Kingdom</a:t>
              </a:r>
            </a:p>
          </p:txBody>
        </p:sp>
        <p:sp>
          <p:nvSpPr>
            <p:cNvPr id="30" name="TextBox 30"/>
            <p:cNvSpPr txBox="1"/>
            <p:nvPr/>
          </p:nvSpPr>
          <p:spPr>
            <a:xfrm>
              <a:off x="1691766" y="662932"/>
              <a:ext cx="1131918" cy="482355"/>
            </a:xfrm>
            <a:prstGeom prst="rect">
              <a:avLst/>
            </a:prstGeom>
          </p:spPr>
          <p:txBody>
            <a:bodyPr lIns="0" tIns="0" rIns="0" bIns="0" rtlCol="0" anchor="t">
              <a:spAutoFit/>
            </a:bodyPr>
            <a:lstStyle/>
            <a:p>
              <a:pPr algn="ctr">
                <a:lnSpc>
                  <a:spcPts val="2979"/>
                </a:lnSpc>
                <a:spcBef>
                  <a:spcPct val="0"/>
                </a:spcBef>
              </a:pPr>
              <a:r>
                <a:rPr lang="en-US" sz="2128" b="1">
                  <a:solidFill>
                    <a:srgbClr val="86080F"/>
                  </a:solidFill>
                  <a:latin typeface="Poppins Bold"/>
                  <a:ea typeface="Poppins Bold"/>
                  <a:cs typeface="Poppins Bold"/>
                  <a:sym typeface="Poppins Bold"/>
                </a:rPr>
                <a:t>11</a:t>
              </a:r>
            </a:p>
          </p:txBody>
        </p:sp>
      </p:grpSp>
      <p:grpSp>
        <p:nvGrpSpPr>
          <p:cNvPr id="31" name="Group 31"/>
          <p:cNvGrpSpPr/>
          <p:nvPr/>
        </p:nvGrpSpPr>
        <p:grpSpPr>
          <a:xfrm>
            <a:off x="4395273" y="7585338"/>
            <a:ext cx="1598537" cy="1499757"/>
            <a:chOff x="0" y="0"/>
            <a:chExt cx="2131383" cy="1999676"/>
          </a:xfrm>
        </p:grpSpPr>
        <p:sp>
          <p:nvSpPr>
            <p:cNvPr id="32" name="Freeform 32"/>
            <p:cNvSpPr/>
            <p:nvPr/>
          </p:nvSpPr>
          <p:spPr>
            <a:xfrm>
              <a:off x="468903" y="0"/>
              <a:ext cx="691196" cy="1410604"/>
            </a:xfrm>
            <a:custGeom>
              <a:avLst/>
              <a:gdLst/>
              <a:ahLst/>
              <a:cxnLst/>
              <a:rect l="l" t="t" r="r" b="b"/>
              <a:pathLst>
                <a:path w="691196" h="1410604">
                  <a:moveTo>
                    <a:pt x="0" y="0"/>
                  </a:moveTo>
                  <a:lnTo>
                    <a:pt x="691196" y="0"/>
                  </a:lnTo>
                  <a:lnTo>
                    <a:pt x="691196" y="1410604"/>
                  </a:lnTo>
                  <a:lnTo>
                    <a:pt x="0" y="1410604"/>
                  </a:lnTo>
                  <a:lnTo>
                    <a:pt x="0" y="0"/>
                  </a:lnTo>
                  <a:close/>
                </a:path>
              </a:pathLst>
            </a:custGeom>
            <a:blipFill>
              <a:blip r:embed="rId12"/>
              <a:stretch>
                <a:fillRect/>
              </a:stretch>
            </a:blipFill>
          </p:spPr>
          <p:txBody>
            <a:bodyPr/>
            <a:lstStyle/>
            <a:p>
              <a:endParaRPr lang="en-GB"/>
            </a:p>
          </p:txBody>
        </p:sp>
        <p:sp>
          <p:nvSpPr>
            <p:cNvPr id="33" name="TextBox 33"/>
            <p:cNvSpPr txBox="1"/>
            <p:nvPr/>
          </p:nvSpPr>
          <p:spPr>
            <a:xfrm>
              <a:off x="0" y="1517321"/>
              <a:ext cx="2054632" cy="482355"/>
            </a:xfrm>
            <a:prstGeom prst="rect">
              <a:avLst/>
            </a:prstGeom>
          </p:spPr>
          <p:txBody>
            <a:bodyPr lIns="0" tIns="0" rIns="0" bIns="0" rtlCol="0" anchor="t">
              <a:spAutoFit/>
            </a:bodyPr>
            <a:lstStyle/>
            <a:p>
              <a:pPr algn="ctr">
                <a:lnSpc>
                  <a:spcPts val="2979"/>
                </a:lnSpc>
                <a:spcBef>
                  <a:spcPct val="0"/>
                </a:spcBef>
              </a:pPr>
              <a:r>
                <a:rPr lang="en-US" sz="2128">
                  <a:solidFill>
                    <a:srgbClr val="000000"/>
                  </a:solidFill>
                  <a:latin typeface="Poppins"/>
                  <a:ea typeface="Poppins"/>
                  <a:cs typeface="Poppins"/>
                  <a:sym typeface="Poppins"/>
                </a:rPr>
                <a:t>Finland</a:t>
              </a:r>
            </a:p>
          </p:txBody>
        </p:sp>
        <p:sp>
          <p:nvSpPr>
            <p:cNvPr id="34" name="TextBox 34"/>
            <p:cNvSpPr txBox="1"/>
            <p:nvPr/>
          </p:nvSpPr>
          <p:spPr>
            <a:xfrm>
              <a:off x="1244217" y="641577"/>
              <a:ext cx="887166" cy="482355"/>
            </a:xfrm>
            <a:prstGeom prst="rect">
              <a:avLst/>
            </a:prstGeom>
          </p:spPr>
          <p:txBody>
            <a:bodyPr lIns="0" tIns="0" rIns="0" bIns="0" rtlCol="0" anchor="t">
              <a:spAutoFit/>
            </a:bodyPr>
            <a:lstStyle/>
            <a:p>
              <a:pPr algn="ctr">
                <a:lnSpc>
                  <a:spcPts val="2979"/>
                </a:lnSpc>
                <a:spcBef>
                  <a:spcPct val="0"/>
                </a:spcBef>
              </a:pPr>
              <a:r>
                <a:rPr lang="en-US" sz="2128" b="1">
                  <a:solidFill>
                    <a:srgbClr val="86080F"/>
                  </a:solidFill>
                  <a:latin typeface="Poppins Bold"/>
                  <a:ea typeface="Poppins Bold"/>
                  <a:cs typeface="Poppins Bold"/>
                  <a:sym typeface="Poppins Bold"/>
                </a:rPr>
                <a:t>5</a:t>
              </a:r>
            </a:p>
          </p:txBody>
        </p:sp>
      </p:grpSp>
      <p:sp>
        <p:nvSpPr>
          <p:cNvPr id="35" name="Freeform 35"/>
          <p:cNvSpPr/>
          <p:nvPr/>
        </p:nvSpPr>
        <p:spPr>
          <a:xfrm>
            <a:off x="7526184" y="2874722"/>
            <a:ext cx="731296" cy="862886"/>
          </a:xfrm>
          <a:custGeom>
            <a:avLst/>
            <a:gdLst/>
            <a:ahLst/>
            <a:cxnLst/>
            <a:rect l="l" t="t" r="r" b="b"/>
            <a:pathLst>
              <a:path w="731296" h="862886">
                <a:moveTo>
                  <a:pt x="0" y="0"/>
                </a:moveTo>
                <a:lnTo>
                  <a:pt x="731296" y="0"/>
                </a:lnTo>
                <a:lnTo>
                  <a:pt x="731296" y="862887"/>
                </a:lnTo>
                <a:lnTo>
                  <a:pt x="0" y="86288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36" name="Group 36"/>
          <p:cNvGrpSpPr/>
          <p:nvPr/>
        </p:nvGrpSpPr>
        <p:grpSpPr>
          <a:xfrm>
            <a:off x="7152801" y="4631823"/>
            <a:ext cx="2160286" cy="1217256"/>
            <a:chOff x="0" y="0"/>
            <a:chExt cx="2880382" cy="1623008"/>
          </a:xfrm>
        </p:grpSpPr>
        <p:sp>
          <p:nvSpPr>
            <p:cNvPr id="37" name="Freeform 37"/>
            <p:cNvSpPr/>
            <p:nvPr/>
          </p:nvSpPr>
          <p:spPr>
            <a:xfrm>
              <a:off x="183267" y="0"/>
              <a:ext cx="1393575" cy="940663"/>
            </a:xfrm>
            <a:custGeom>
              <a:avLst/>
              <a:gdLst/>
              <a:ahLst/>
              <a:cxnLst/>
              <a:rect l="l" t="t" r="r" b="b"/>
              <a:pathLst>
                <a:path w="1393575" h="940663">
                  <a:moveTo>
                    <a:pt x="0" y="0"/>
                  </a:moveTo>
                  <a:lnTo>
                    <a:pt x="1393576" y="0"/>
                  </a:lnTo>
                  <a:lnTo>
                    <a:pt x="1393576" y="940663"/>
                  </a:lnTo>
                  <a:lnTo>
                    <a:pt x="0" y="940663"/>
                  </a:lnTo>
                  <a:lnTo>
                    <a:pt x="0" y="0"/>
                  </a:lnTo>
                  <a:close/>
                </a:path>
              </a:pathLst>
            </a:custGeom>
            <a:blipFill>
              <a:blip r:embed="rId15"/>
              <a:stretch>
                <a:fillRect/>
              </a:stretch>
            </a:blipFill>
          </p:spPr>
          <p:txBody>
            <a:bodyPr/>
            <a:lstStyle/>
            <a:p>
              <a:endParaRPr lang="en-GB"/>
            </a:p>
          </p:txBody>
        </p:sp>
        <p:sp>
          <p:nvSpPr>
            <p:cNvPr id="38" name="TextBox 38"/>
            <p:cNvSpPr txBox="1"/>
            <p:nvPr/>
          </p:nvSpPr>
          <p:spPr>
            <a:xfrm>
              <a:off x="1460205" y="225733"/>
              <a:ext cx="1131918" cy="482355"/>
            </a:xfrm>
            <a:prstGeom prst="rect">
              <a:avLst/>
            </a:prstGeom>
          </p:spPr>
          <p:txBody>
            <a:bodyPr lIns="0" tIns="0" rIns="0" bIns="0" rtlCol="0" anchor="t">
              <a:spAutoFit/>
            </a:bodyPr>
            <a:lstStyle/>
            <a:p>
              <a:pPr algn="ctr">
                <a:lnSpc>
                  <a:spcPts val="2979"/>
                </a:lnSpc>
                <a:spcBef>
                  <a:spcPct val="0"/>
                </a:spcBef>
              </a:pPr>
              <a:r>
                <a:rPr lang="en-US" sz="2128" b="1">
                  <a:solidFill>
                    <a:srgbClr val="86080F"/>
                  </a:solidFill>
                  <a:latin typeface="Poppins Bold"/>
                  <a:ea typeface="Poppins Bold"/>
                  <a:cs typeface="Poppins Bold"/>
                  <a:sym typeface="Poppins Bold"/>
                </a:rPr>
                <a:t>3</a:t>
              </a:r>
            </a:p>
          </p:txBody>
        </p:sp>
        <p:sp>
          <p:nvSpPr>
            <p:cNvPr id="39" name="TextBox 39"/>
            <p:cNvSpPr txBox="1"/>
            <p:nvPr/>
          </p:nvSpPr>
          <p:spPr>
            <a:xfrm>
              <a:off x="0" y="1140653"/>
              <a:ext cx="2880382" cy="482355"/>
            </a:xfrm>
            <a:prstGeom prst="rect">
              <a:avLst/>
            </a:prstGeom>
          </p:spPr>
          <p:txBody>
            <a:bodyPr lIns="0" tIns="0" rIns="0" bIns="0" rtlCol="0" anchor="t">
              <a:spAutoFit/>
            </a:bodyPr>
            <a:lstStyle/>
            <a:p>
              <a:pPr algn="ctr">
                <a:lnSpc>
                  <a:spcPts val="2979"/>
                </a:lnSpc>
                <a:spcBef>
                  <a:spcPct val="0"/>
                </a:spcBef>
              </a:pPr>
              <a:r>
                <a:rPr lang="en-US" sz="2128">
                  <a:solidFill>
                    <a:srgbClr val="000000"/>
                  </a:solidFill>
                  <a:latin typeface="Poppins"/>
                  <a:ea typeface="Poppins"/>
                  <a:cs typeface="Poppins"/>
                  <a:sym typeface="Poppins"/>
                </a:rPr>
                <a:t>USA</a:t>
              </a:r>
            </a:p>
          </p:txBody>
        </p:sp>
      </p:grpSp>
      <p:sp>
        <p:nvSpPr>
          <p:cNvPr id="40" name="Freeform 40"/>
          <p:cNvSpPr/>
          <p:nvPr/>
        </p:nvSpPr>
        <p:spPr>
          <a:xfrm>
            <a:off x="7133751" y="7737487"/>
            <a:ext cx="1264581" cy="733457"/>
          </a:xfrm>
          <a:custGeom>
            <a:avLst/>
            <a:gdLst/>
            <a:ahLst/>
            <a:cxnLst/>
            <a:rect l="l" t="t" r="r" b="b"/>
            <a:pathLst>
              <a:path w="1264581" h="733457">
                <a:moveTo>
                  <a:pt x="0" y="0"/>
                </a:moveTo>
                <a:lnTo>
                  <a:pt x="1264582" y="0"/>
                </a:lnTo>
                <a:lnTo>
                  <a:pt x="1264582" y="733458"/>
                </a:lnTo>
                <a:lnTo>
                  <a:pt x="0" y="733458"/>
                </a:lnTo>
                <a:lnTo>
                  <a:pt x="0" y="0"/>
                </a:lnTo>
                <a:close/>
              </a:path>
            </a:pathLst>
          </a:custGeom>
          <a:blipFill>
            <a:blip r:embed="rId16"/>
            <a:stretch>
              <a:fillRect/>
            </a:stretch>
          </a:blipFill>
        </p:spPr>
        <p:txBody>
          <a:bodyPr/>
          <a:lstStyle/>
          <a:p>
            <a:endParaRPr lang="en-GB"/>
          </a:p>
        </p:txBody>
      </p:sp>
      <p:grpSp>
        <p:nvGrpSpPr>
          <p:cNvPr id="41" name="Group 41"/>
          <p:cNvGrpSpPr/>
          <p:nvPr/>
        </p:nvGrpSpPr>
        <p:grpSpPr>
          <a:xfrm>
            <a:off x="10014606" y="1342822"/>
            <a:ext cx="1917991" cy="1072872"/>
            <a:chOff x="0" y="0"/>
            <a:chExt cx="2557321" cy="1430497"/>
          </a:xfrm>
        </p:grpSpPr>
        <p:sp>
          <p:nvSpPr>
            <p:cNvPr id="42" name="Freeform 42"/>
            <p:cNvSpPr/>
            <p:nvPr/>
          </p:nvSpPr>
          <p:spPr>
            <a:xfrm>
              <a:off x="0" y="0"/>
              <a:ext cx="1537808" cy="989964"/>
            </a:xfrm>
            <a:custGeom>
              <a:avLst/>
              <a:gdLst/>
              <a:ahLst/>
              <a:cxnLst/>
              <a:rect l="l" t="t" r="r" b="b"/>
              <a:pathLst>
                <a:path w="1537808" h="989964">
                  <a:moveTo>
                    <a:pt x="0" y="0"/>
                  </a:moveTo>
                  <a:lnTo>
                    <a:pt x="1537808" y="0"/>
                  </a:lnTo>
                  <a:lnTo>
                    <a:pt x="1537808" y="989964"/>
                  </a:lnTo>
                  <a:lnTo>
                    <a:pt x="0" y="98996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43" name="TextBox 43"/>
            <p:cNvSpPr txBox="1"/>
            <p:nvPr/>
          </p:nvSpPr>
          <p:spPr>
            <a:xfrm>
              <a:off x="391264" y="948142"/>
              <a:ext cx="2054632" cy="482355"/>
            </a:xfrm>
            <a:prstGeom prst="rect">
              <a:avLst/>
            </a:prstGeom>
          </p:spPr>
          <p:txBody>
            <a:bodyPr lIns="0" tIns="0" rIns="0" bIns="0" rtlCol="0" anchor="t">
              <a:spAutoFit/>
            </a:bodyPr>
            <a:lstStyle/>
            <a:p>
              <a:pPr algn="ctr">
                <a:lnSpc>
                  <a:spcPts val="2979"/>
                </a:lnSpc>
                <a:spcBef>
                  <a:spcPct val="0"/>
                </a:spcBef>
              </a:pPr>
              <a:r>
                <a:rPr lang="en-US" sz="2128">
                  <a:solidFill>
                    <a:srgbClr val="000000"/>
                  </a:solidFill>
                  <a:latin typeface="Poppins"/>
                  <a:ea typeface="Poppins"/>
                  <a:cs typeface="Poppins"/>
                  <a:sym typeface="Poppins"/>
                </a:rPr>
                <a:t>Switzerland</a:t>
              </a:r>
            </a:p>
          </p:txBody>
        </p:sp>
        <p:sp>
          <p:nvSpPr>
            <p:cNvPr id="44" name="TextBox 44"/>
            <p:cNvSpPr txBox="1"/>
            <p:nvPr/>
          </p:nvSpPr>
          <p:spPr>
            <a:xfrm>
              <a:off x="1670155" y="262102"/>
              <a:ext cx="887166" cy="482355"/>
            </a:xfrm>
            <a:prstGeom prst="rect">
              <a:avLst/>
            </a:prstGeom>
          </p:spPr>
          <p:txBody>
            <a:bodyPr lIns="0" tIns="0" rIns="0" bIns="0" rtlCol="0" anchor="t">
              <a:spAutoFit/>
            </a:bodyPr>
            <a:lstStyle/>
            <a:p>
              <a:pPr algn="ctr">
                <a:lnSpc>
                  <a:spcPts val="2979"/>
                </a:lnSpc>
                <a:spcBef>
                  <a:spcPct val="0"/>
                </a:spcBef>
              </a:pPr>
              <a:r>
                <a:rPr lang="en-US" sz="2128" b="1">
                  <a:solidFill>
                    <a:srgbClr val="86080F"/>
                  </a:solidFill>
                  <a:latin typeface="Poppins Bold"/>
                  <a:ea typeface="Poppins Bold"/>
                  <a:cs typeface="Poppins Bold"/>
                  <a:sym typeface="Poppins Bold"/>
                </a:rPr>
                <a:t>3</a:t>
              </a:r>
            </a:p>
          </p:txBody>
        </p:sp>
      </p:grpSp>
      <p:grpSp>
        <p:nvGrpSpPr>
          <p:cNvPr id="45" name="Group 45"/>
          <p:cNvGrpSpPr/>
          <p:nvPr/>
        </p:nvGrpSpPr>
        <p:grpSpPr>
          <a:xfrm>
            <a:off x="10008413" y="4631823"/>
            <a:ext cx="1674974" cy="1184808"/>
            <a:chOff x="0" y="0"/>
            <a:chExt cx="2233299" cy="1579744"/>
          </a:xfrm>
        </p:grpSpPr>
        <p:sp>
          <p:nvSpPr>
            <p:cNvPr id="46" name="Freeform 46"/>
            <p:cNvSpPr/>
            <p:nvPr/>
          </p:nvSpPr>
          <p:spPr>
            <a:xfrm>
              <a:off x="86163" y="0"/>
              <a:ext cx="1055318" cy="1090768"/>
            </a:xfrm>
            <a:custGeom>
              <a:avLst/>
              <a:gdLst/>
              <a:ahLst/>
              <a:cxnLst/>
              <a:rect l="l" t="t" r="r" b="b"/>
              <a:pathLst>
                <a:path w="1055318" h="1090768">
                  <a:moveTo>
                    <a:pt x="0" y="0"/>
                  </a:moveTo>
                  <a:lnTo>
                    <a:pt x="1055318" y="0"/>
                  </a:lnTo>
                  <a:lnTo>
                    <a:pt x="1055318" y="1090768"/>
                  </a:lnTo>
                  <a:lnTo>
                    <a:pt x="0" y="109076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47" name="TextBox 47"/>
            <p:cNvSpPr txBox="1"/>
            <p:nvPr/>
          </p:nvSpPr>
          <p:spPr>
            <a:xfrm>
              <a:off x="0" y="1097389"/>
              <a:ext cx="2054632" cy="482355"/>
            </a:xfrm>
            <a:prstGeom prst="rect">
              <a:avLst/>
            </a:prstGeom>
          </p:spPr>
          <p:txBody>
            <a:bodyPr lIns="0" tIns="0" rIns="0" bIns="0" rtlCol="0" anchor="t">
              <a:spAutoFit/>
            </a:bodyPr>
            <a:lstStyle/>
            <a:p>
              <a:pPr algn="ctr">
                <a:lnSpc>
                  <a:spcPts val="2979"/>
                </a:lnSpc>
                <a:spcBef>
                  <a:spcPct val="0"/>
                </a:spcBef>
              </a:pPr>
              <a:r>
                <a:rPr lang="en-US" sz="2128">
                  <a:solidFill>
                    <a:srgbClr val="000000"/>
                  </a:solidFill>
                  <a:latin typeface="Poppins"/>
                  <a:ea typeface="Poppins"/>
                  <a:cs typeface="Poppins"/>
                  <a:sym typeface="Poppins"/>
                </a:rPr>
                <a:t>Brazil</a:t>
              </a:r>
            </a:p>
          </p:txBody>
        </p:sp>
        <p:sp>
          <p:nvSpPr>
            <p:cNvPr id="48" name="TextBox 48"/>
            <p:cNvSpPr txBox="1"/>
            <p:nvPr/>
          </p:nvSpPr>
          <p:spPr>
            <a:xfrm>
              <a:off x="1346134" y="412932"/>
              <a:ext cx="887166" cy="482355"/>
            </a:xfrm>
            <a:prstGeom prst="rect">
              <a:avLst/>
            </a:prstGeom>
          </p:spPr>
          <p:txBody>
            <a:bodyPr lIns="0" tIns="0" rIns="0" bIns="0" rtlCol="0" anchor="t">
              <a:spAutoFit/>
            </a:bodyPr>
            <a:lstStyle/>
            <a:p>
              <a:pPr algn="ctr">
                <a:lnSpc>
                  <a:spcPts val="2979"/>
                </a:lnSpc>
                <a:spcBef>
                  <a:spcPct val="0"/>
                </a:spcBef>
              </a:pPr>
              <a:r>
                <a:rPr lang="en-US" sz="2128" b="1">
                  <a:solidFill>
                    <a:srgbClr val="86080F"/>
                  </a:solidFill>
                  <a:latin typeface="Poppins Bold"/>
                  <a:ea typeface="Poppins Bold"/>
                  <a:cs typeface="Poppins Bold"/>
                  <a:sym typeface="Poppins Bold"/>
                </a:rPr>
                <a:t>2</a:t>
              </a:r>
            </a:p>
          </p:txBody>
        </p:sp>
      </p:grpSp>
      <p:grpSp>
        <p:nvGrpSpPr>
          <p:cNvPr id="49" name="Group 49"/>
          <p:cNvGrpSpPr/>
          <p:nvPr/>
        </p:nvGrpSpPr>
        <p:grpSpPr>
          <a:xfrm>
            <a:off x="10009355" y="2592056"/>
            <a:ext cx="1674974" cy="1416614"/>
            <a:chOff x="0" y="0"/>
            <a:chExt cx="2233299" cy="1888819"/>
          </a:xfrm>
        </p:grpSpPr>
        <p:sp>
          <p:nvSpPr>
            <p:cNvPr id="50" name="Freeform 50"/>
            <p:cNvSpPr/>
            <p:nvPr/>
          </p:nvSpPr>
          <p:spPr>
            <a:xfrm>
              <a:off x="635809" y="0"/>
              <a:ext cx="1110347" cy="1531513"/>
            </a:xfrm>
            <a:custGeom>
              <a:avLst/>
              <a:gdLst/>
              <a:ahLst/>
              <a:cxnLst/>
              <a:rect l="l" t="t" r="r" b="b"/>
              <a:pathLst>
                <a:path w="1110347" h="1531513">
                  <a:moveTo>
                    <a:pt x="0" y="0"/>
                  </a:moveTo>
                  <a:lnTo>
                    <a:pt x="1110347" y="0"/>
                  </a:lnTo>
                  <a:lnTo>
                    <a:pt x="1110347" y="1531513"/>
                  </a:lnTo>
                  <a:lnTo>
                    <a:pt x="0" y="1531513"/>
                  </a:lnTo>
                  <a:lnTo>
                    <a:pt x="0" y="0"/>
                  </a:lnTo>
                  <a:close/>
                </a:path>
              </a:pathLst>
            </a:custGeom>
            <a:blipFill>
              <a:blip r:embed="rId21"/>
              <a:stretch>
                <a:fillRect/>
              </a:stretch>
            </a:blipFill>
          </p:spPr>
          <p:txBody>
            <a:bodyPr/>
            <a:lstStyle/>
            <a:p>
              <a:endParaRPr lang="en-GB"/>
            </a:p>
          </p:txBody>
        </p:sp>
        <p:sp>
          <p:nvSpPr>
            <p:cNvPr id="51" name="TextBox 51"/>
            <p:cNvSpPr txBox="1"/>
            <p:nvPr/>
          </p:nvSpPr>
          <p:spPr>
            <a:xfrm>
              <a:off x="0" y="1406464"/>
              <a:ext cx="2054632" cy="482355"/>
            </a:xfrm>
            <a:prstGeom prst="rect">
              <a:avLst/>
            </a:prstGeom>
          </p:spPr>
          <p:txBody>
            <a:bodyPr lIns="0" tIns="0" rIns="0" bIns="0" rtlCol="0" anchor="t">
              <a:spAutoFit/>
            </a:bodyPr>
            <a:lstStyle/>
            <a:p>
              <a:pPr algn="ctr">
                <a:lnSpc>
                  <a:spcPts val="2979"/>
                </a:lnSpc>
                <a:spcBef>
                  <a:spcPct val="0"/>
                </a:spcBef>
              </a:pPr>
              <a:r>
                <a:rPr lang="en-US" sz="2128">
                  <a:solidFill>
                    <a:srgbClr val="000000"/>
                  </a:solidFill>
                  <a:latin typeface="Poppins"/>
                  <a:ea typeface="Poppins"/>
                  <a:cs typeface="Poppins"/>
                  <a:sym typeface="Poppins"/>
                </a:rPr>
                <a:t>Sweden</a:t>
              </a:r>
            </a:p>
          </p:txBody>
        </p:sp>
        <p:sp>
          <p:nvSpPr>
            <p:cNvPr id="52" name="TextBox 52"/>
            <p:cNvSpPr txBox="1"/>
            <p:nvPr/>
          </p:nvSpPr>
          <p:spPr>
            <a:xfrm>
              <a:off x="1346134" y="892271"/>
              <a:ext cx="887166" cy="482355"/>
            </a:xfrm>
            <a:prstGeom prst="rect">
              <a:avLst/>
            </a:prstGeom>
          </p:spPr>
          <p:txBody>
            <a:bodyPr lIns="0" tIns="0" rIns="0" bIns="0" rtlCol="0" anchor="t">
              <a:spAutoFit/>
            </a:bodyPr>
            <a:lstStyle/>
            <a:p>
              <a:pPr algn="ctr">
                <a:lnSpc>
                  <a:spcPts val="2979"/>
                </a:lnSpc>
                <a:spcBef>
                  <a:spcPct val="0"/>
                </a:spcBef>
              </a:pPr>
              <a:r>
                <a:rPr lang="en-US" sz="2128" b="1">
                  <a:solidFill>
                    <a:srgbClr val="86080F"/>
                  </a:solidFill>
                  <a:latin typeface="Poppins Bold"/>
                  <a:ea typeface="Poppins Bold"/>
                  <a:cs typeface="Poppins Bold"/>
                  <a:sym typeface="Poppins Bold"/>
                </a:rPr>
                <a:t>3</a:t>
              </a:r>
            </a:p>
          </p:txBody>
        </p:sp>
      </p:grpSp>
      <p:grpSp>
        <p:nvGrpSpPr>
          <p:cNvPr id="53" name="Group 53"/>
          <p:cNvGrpSpPr/>
          <p:nvPr/>
        </p:nvGrpSpPr>
        <p:grpSpPr>
          <a:xfrm>
            <a:off x="10138431" y="6115660"/>
            <a:ext cx="1564517" cy="1256639"/>
            <a:chOff x="0" y="0"/>
            <a:chExt cx="2086023" cy="1675519"/>
          </a:xfrm>
        </p:grpSpPr>
        <p:sp>
          <p:nvSpPr>
            <p:cNvPr id="54" name="Freeform 54"/>
            <p:cNvSpPr/>
            <p:nvPr/>
          </p:nvSpPr>
          <p:spPr>
            <a:xfrm>
              <a:off x="0" y="0"/>
              <a:ext cx="949238" cy="1230778"/>
            </a:xfrm>
            <a:custGeom>
              <a:avLst/>
              <a:gdLst/>
              <a:ahLst/>
              <a:cxnLst/>
              <a:rect l="l" t="t" r="r" b="b"/>
              <a:pathLst>
                <a:path w="949238" h="1230778">
                  <a:moveTo>
                    <a:pt x="0" y="0"/>
                  </a:moveTo>
                  <a:lnTo>
                    <a:pt x="949238" y="0"/>
                  </a:lnTo>
                  <a:lnTo>
                    <a:pt x="949238" y="1230778"/>
                  </a:lnTo>
                  <a:lnTo>
                    <a:pt x="0" y="1230778"/>
                  </a:lnTo>
                  <a:lnTo>
                    <a:pt x="0" y="0"/>
                  </a:lnTo>
                  <a:close/>
                </a:path>
              </a:pathLst>
            </a:custGeom>
            <a:blipFill>
              <a:blip r:embed="rId22"/>
              <a:stretch>
                <a:fillRect/>
              </a:stretch>
            </a:blipFill>
          </p:spPr>
          <p:txBody>
            <a:bodyPr/>
            <a:lstStyle/>
            <a:p>
              <a:endParaRPr lang="en-GB"/>
            </a:p>
          </p:txBody>
        </p:sp>
        <p:sp>
          <p:nvSpPr>
            <p:cNvPr id="55" name="TextBox 55"/>
            <p:cNvSpPr txBox="1"/>
            <p:nvPr/>
          </p:nvSpPr>
          <p:spPr>
            <a:xfrm>
              <a:off x="335602" y="1214165"/>
              <a:ext cx="1264190" cy="461354"/>
            </a:xfrm>
            <a:prstGeom prst="rect">
              <a:avLst/>
            </a:prstGeom>
          </p:spPr>
          <p:txBody>
            <a:bodyPr lIns="0" tIns="0" rIns="0" bIns="0" rtlCol="0" anchor="t">
              <a:spAutoFit/>
            </a:bodyPr>
            <a:lstStyle/>
            <a:p>
              <a:pPr algn="ctr">
                <a:lnSpc>
                  <a:spcPts val="2832"/>
                </a:lnSpc>
                <a:spcBef>
                  <a:spcPct val="0"/>
                </a:spcBef>
              </a:pPr>
              <a:r>
                <a:rPr lang="en-US" sz="2022">
                  <a:solidFill>
                    <a:srgbClr val="000000"/>
                  </a:solidFill>
                  <a:latin typeface="Poppins"/>
                  <a:ea typeface="Poppins"/>
                  <a:cs typeface="Poppins"/>
                  <a:sym typeface="Poppins"/>
                </a:rPr>
                <a:t>Ireland</a:t>
              </a:r>
            </a:p>
          </p:txBody>
        </p:sp>
        <p:sp>
          <p:nvSpPr>
            <p:cNvPr id="56" name="TextBox 56"/>
            <p:cNvSpPr txBox="1"/>
            <p:nvPr/>
          </p:nvSpPr>
          <p:spPr>
            <a:xfrm>
              <a:off x="1113560" y="515822"/>
              <a:ext cx="972463" cy="461354"/>
            </a:xfrm>
            <a:prstGeom prst="rect">
              <a:avLst/>
            </a:prstGeom>
          </p:spPr>
          <p:txBody>
            <a:bodyPr lIns="0" tIns="0" rIns="0" bIns="0" rtlCol="0" anchor="t">
              <a:spAutoFit/>
            </a:bodyPr>
            <a:lstStyle/>
            <a:p>
              <a:pPr algn="ctr">
                <a:lnSpc>
                  <a:spcPts val="2832"/>
                </a:lnSpc>
                <a:spcBef>
                  <a:spcPct val="0"/>
                </a:spcBef>
              </a:pPr>
              <a:r>
                <a:rPr lang="en-US" sz="2022" b="1">
                  <a:solidFill>
                    <a:srgbClr val="86080F"/>
                  </a:solidFill>
                  <a:latin typeface="Poppins Bold"/>
                  <a:ea typeface="Poppins Bold"/>
                  <a:cs typeface="Poppins Bold"/>
                  <a:sym typeface="Poppins Bold"/>
                </a:rPr>
                <a:t>2</a:t>
              </a:r>
            </a:p>
          </p:txBody>
        </p:sp>
      </p:grpSp>
      <p:sp>
        <p:nvSpPr>
          <p:cNvPr id="57" name="TextBox 57"/>
          <p:cNvSpPr txBox="1"/>
          <p:nvPr/>
        </p:nvSpPr>
        <p:spPr>
          <a:xfrm>
            <a:off x="464862" y="38100"/>
            <a:ext cx="16794438" cy="1171475"/>
          </a:xfrm>
          <a:prstGeom prst="rect">
            <a:avLst/>
          </a:prstGeom>
        </p:spPr>
        <p:txBody>
          <a:bodyPr lIns="0" tIns="0" rIns="0" bIns="0" rtlCol="0" anchor="t">
            <a:spAutoFit/>
          </a:bodyPr>
          <a:lstStyle/>
          <a:p>
            <a:pPr algn="l">
              <a:lnSpc>
                <a:spcPts val="4500"/>
              </a:lnSpc>
            </a:pPr>
            <a:r>
              <a:rPr lang="en-US" sz="4500" b="1" dirty="0">
                <a:solidFill>
                  <a:srgbClr val="000000"/>
                </a:solidFill>
                <a:latin typeface="Poppins Bold"/>
                <a:ea typeface="Poppins Bold"/>
                <a:cs typeface="Poppins Bold"/>
                <a:sym typeface="Poppins Bold"/>
              </a:rPr>
              <a:t>MAP OF EXPERT KNOWLEDGE OF THE SCIENCE DIASPORA</a:t>
            </a:r>
          </a:p>
          <a:p>
            <a:pPr algn="l">
              <a:lnSpc>
                <a:spcPts val="4500"/>
              </a:lnSpc>
            </a:pPr>
            <a:endParaRPr lang="en-US" sz="4500" b="1" dirty="0">
              <a:solidFill>
                <a:srgbClr val="000000"/>
              </a:solidFill>
              <a:latin typeface="Poppins Bold"/>
              <a:ea typeface="Poppins Bold"/>
              <a:cs typeface="Poppins Bold"/>
              <a:sym typeface="Poppins Bold"/>
            </a:endParaRPr>
          </a:p>
        </p:txBody>
      </p:sp>
      <p:grpSp>
        <p:nvGrpSpPr>
          <p:cNvPr id="58" name="Group 58"/>
          <p:cNvGrpSpPr/>
          <p:nvPr/>
        </p:nvGrpSpPr>
        <p:grpSpPr>
          <a:xfrm>
            <a:off x="10014606" y="7765180"/>
            <a:ext cx="1558324" cy="1228947"/>
            <a:chOff x="0" y="0"/>
            <a:chExt cx="2077765" cy="1638596"/>
          </a:xfrm>
        </p:grpSpPr>
        <p:sp>
          <p:nvSpPr>
            <p:cNvPr id="59" name="Freeform 59"/>
            <p:cNvSpPr/>
            <p:nvPr/>
          </p:nvSpPr>
          <p:spPr>
            <a:xfrm>
              <a:off x="0" y="0"/>
              <a:ext cx="1343245" cy="1150713"/>
            </a:xfrm>
            <a:custGeom>
              <a:avLst/>
              <a:gdLst/>
              <a:ahLst/>
              <a:cxnLst/>
              <a:rect l="l" t="t" r="r" b="b"/>
              <a:pathLst>
                <a:path w="1343245" h="1150713">
                  <a:moveTo>
                    <a:pt x="0" y="0"/>
                  </a:moveTo>
                  <a:lnTo>
                    <a:pt x="1343245" y="0"/>
                  </a:lnTo>
                  <a:lnTo>
                    <a:pt x="1343245" y="1150713"/>
                  </a:lnTo>
                  <a:lnTo>
                    <a:pt x="0" y="1150713"/>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GB"/>
            </a:p>
          </p:txBody>
        </p:sp>
        <p:sp>
          <p:nvSpPr>
            <p:cNvPr id="60" name="TextBox 60"/>
            <p:cNvSpPr txBox="1"/>
            <p:nvPr/>
          </p:nvSpPr>
          <p:spPr>
            <a:xfrm>
              <a:off x="327344" y="1177241"/>
              <a:ext cx="1750421" cy="461354"/>
            </a:xfrm>
            <a:prstGeom prst="rect">
              <a:avLst/>
            </a:prstGeom>
          </p:spPr>
          <p:txBody>
            <a:bodyPr lIns="0" tIns="0" rIns="0" bIns="0" rtlCol="0" anchor="t">
              <a:spAutoFit/>
            </a:bodyPr>
            <a:lstStyle/>
            <a:p>
              <a:pPr algn="ctr">
                <a:lnSpc>
                  <a:spcPts val="2832"/>
                </a:lnSpc>
                <a:spcBef>
                  <a:spcPct val="0"/>
                </a:spcBef>
              </a:pPr>
              <a:r>
                <a:rPr lang="en-US" sz="2022">
                  <a:solidFill>
                    <a:srgbClr val="000000"/>
                  </a:solidFill>
                  <a:latin typeface="Poppins"/>
                  <a:ea typeface="Poppins"/>
                  <a:cs typeface="Poppins"/>
                  <a:sym typeface="Poppins"/>
                </a:rPr>
                <a:t>Canada</a:t>
              </a:r>
            </a:p>
          </p:txBody>
        </p:sp>
        <p:sp>
          <p:nvSpPr>
            <p:cNvPr id="61" name="TextBox 61"/>
            <p:cNvSpPr txBox="1"/>
            <p:nvPr/>
          </p:nvSpPr>
          <p:spPr>
            <a:xfrm>
              <a:off x="1105302" y="478899"/>
              <a:ext cx="972463" cy="461354"/>
            </a:xfrm>
            <a:prstGeom prst="rect">
              <a:avLst/>
            </a:prstGeom>
          </p:spPr>
          <p:txBody>
            <a:bodyPr lIns="0" tIns="0" rIns="0" bIns="0" rtlCol="0" anchor="t">
              <a:spAutoFit/>
            </a:bodyPr>
            <a:lstStyle/>
            <a:p>
              <a:pPr algn="ctr">
                <a:lnSpc>
                  <a:spcPts val="2832"/>
                </a:lnSpc>
                <a:spcBef>
                  <a:spcPct val="0"/>
                </a:spcBef>
              </a:pPr>
              <a:r>
                <a:rPr lang="en-US" sz="2022" b="1">
                  <a:solidFill>
                    <a:srgbClr val="86080F"/>
                  </a:solidFill>
                  <a:latin typeface="Poppins Bold"/>
                  <a:ea typeface="Poppins Bold"/>
                  <a:cs typeface="Poppins Bold"/>
                  <a:sym typeface="Poppins Bold"/>
                </a:rPr>
                <a:t>2</a:t>
              </a:r>
            </a:p>
          </p:txBody>
        </p:sp>
      </p:grpSp>
      <p:sp>
        <p:nvSpPr>
          <p:cNvPr id="62" name="Freeform 62"/>
          <p:cNvSpPr/>
          <p:nvPr/>
        </p:nvSpPr>
        <p:spPr>
          <a:xfrm>
            <a:off x="12675211" y="2827581"/>
            <a:ext cx="918098" cy="733331"/>
          </a:xfrm>
          <a:custGeom>
            <a:avLst/>
            <a:gdLst/>
            <a:ahLst/>
            <a:cxnLst/>
            <a:rect l="l" t="t" r="r" b="b"/>
            <a:pathLst>
              <a:path w="918098" h="733331">
                <a:moveTo>
                  <a:pt x="0" y="0"/>
                </a:moveTo>
                <a:lnTo>
                  <a:pt x="918098" y="0"/>
                </a:lnTo>
                <a:lnTo>
                  <a:pt x="918098" y="733331"/>
                </a:lnTo>
                <a:lnTo>
                  <a:pt x="0" y="73333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GB"/>
          </a:p>
        </p:txBody>
      </p:sp>
      <p:grpSp>
        <p:nvGrpSpPr>
          <p:cNvPr id="63" name="Group 63"/>
          <p:cNvGrpSpPr/>
          <p:nvPr/>
        </p:nvGrpSpPr>
        <p:grpSpPr>
          <a:xfrm>
            <a:off x="12419304" y="1247673"/>
            <a:ext cx="2110641" cy="1152259"/>
            <a:chOff x="0" y="0"/>
            <a:chExt cx="2814188" cy="1536345"/>
          </a:xfrm>
        </p:grpSpPr>
        <p:sp>
          <p:nvSpPr>
            <p:cNvPr id="64" name="Freeform 64"/>
            <p:cNvSpPr/>
            <p:nvPr/>
          </p:nvSpPr>
          <p:spPr>
            <a:xfrm>
              <a:off x="537553" y="0"/>
              <a:ext cx="831441" cy="1144841"/>
            </a:xfrm>
            <a:custGeom>
              <a:avLst/>
              <a:gdLst/>
              <a:ahLst/>
              <a:cxnLst/>
              <a:rect l="l" t="t" r="r" b="b"/>
              <a:pathLst>
                <a:path w="831441" h="1144841">
                  <a:moveTo>
                    <a:pt x="0" y="0"/>
                  </a:moveTo>
                  <a:lnTo>
                    <a:pt x="831441" y="0"/>
                  </a:lnTo>
                  <a:lnTo>
                    <a:pt x="831441" y="1144841"/>
                  </a:lnTo>
                  <a:lnTo>
                    <a:pt x="0" y="1144841"/>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GB"/>
            </a:p>
          </p:txBody>
        </p:sp>
        <p:sp>
          <p:nvSpPr>
            <p:cNvPr id="65" name="TextBox 65"/>
            <p:cNvSpPr txBox="1"/>
            <p:nvPr/>
          </p:nvSpPr>
          <p:spPr>
            <a:xfrm>
              <a:off x="0" y="1074991"/>
              <a:ext cx="2814188" cy="461354"/>
            </a:xfrm>
            <a:prstGeom prst="rect">
              <a:avLst/>
            </a:prstGeom>
          </p:spPr>
          <p:txBody>
            <a:bodyPr lIns="0" tIns="0" rIns="0" bIns="0" rtlCol="0" anchor="t">
              <a:spAutoFit/>
            </a:bodyPr>
            <a:lstStyle/>
            <a:p>
              <a:pPr algn="ctr">
                <a:lnSpc>
                  <a:spcPts val="2832"/>
                </a:lnSpc>
                <a:spcBef>
                  <a:spcPct val="0"/>
                </a:spcBef>
              </a:pPr>
              <a:r>
                <a:rPr lang="en-US" sz="2022">
                  <a:solidFill>
                    <a:srgbClr val="000000"/>
                  </a:solidFill>
                  <a:latin typeface="Poppins"/>
                  <a:ea typeface="Poppins"/>
                  <a:cs typeface="Poppins"/>
                  <a:sym typeface="Poppins"/>
                </a:rPr>
                <a:t>Luxembourg</a:t>
              </a:r>
            </a:p>
          </p:txBody>
        </p:sp>
        <p:sp>
          <p:nvSpPr>
            <p:cNvPr id="66" name="TextBox 66"/>
            <p:cNvSpPr txBox="1"/>
            <p:nvPr/>
          </p:nvSpPr>
          <p:spPr>
            <a:xfrm>
              <a:off x="1368994" y="376648"/>
              <a:ext cx="972463" cy="461354"/>
            </a:xfrm>
            <a:prstGeom prst="rect">
              <a:avLst/>
            </a:prstGeom>
          </p:spPr>
          <p:txBody>
            <a:bodyPr lIns="0" tIns="0" rIns="0" bIns="0" rtlCol="0" anchor="t">
              <a:spAutoFit/>
            </a:bodyPr>
            <a:lstStyle/>
            <a:p>
              <a:pPr algn="ctr">
                <a:lnSpc>
                  <a:spcPts val="2832"/>
                </a:lnSpc>
                <a:spcBef>
                  <a:spcPct val="0"/>
                </a:spcBef>
              </a:pPr>
              <a:r>
                <a:rPr lang="en-US" sz="2022" b="1">
                  <a:solidFill>
                    <a:srgbClr val="86080F"/>
                  </a:solidFill>
                  <a:latin typeface="Poppins Bold"/>
                  <a:ea typeface="Poppins Bold"/>
                  <a:cs typeface="Poppins Bold"/>
                  <a:sym typeface="Poppins Bold"/>
                </a:rPr>
                <a:t>2</a:t>
              </a:r>
            </a:p>
          </p:txBody>
        </p:sp>
      </p:grpSp>
      <p:grpSp>
        <p:nvGrpSpPr>
          <p:cNvPr id="67" name="Group 67"/>
          <p:cNvGrpSpPr/>
          <p:nvPr/>
        </p:nvGrpSpPr>
        <p:grpSpPr>
          <a:xfrm>
            <a:off x="12598298" y="6378958"/>
            <a:ext cx="1547811" cy="993342"/>
            <a:chOff x="0" y="0"/>
            <a:chExt cx="2063748" cy="1324456"/>
          </a:xfrm>
        </p:grpSpPr>
        <p:sp>
          <p:nvSpPr>
            <p:cNvPr id="68" name="Freeform 68"/>
            <p:cNvSpPr/>
            <p:nvPr/>
          </p:nvSpPr>
          <p:spPr>
            <a:xfrm>
              <a:off x="0" y="0"/>
              <a:ext cx="1242249" cy="736315"/>
            </a:xfrm>
            <a:custGeom>
              <a:avLst/>
              <a:gdLst/>
              <a:ahLst/>
              <a:cxnLst/>
              <a:rect l="l" t="t" r="r" b="b"/>
              <a:pathLst>
                <a:path w="1242249" h="736315">
                  <a:moveTo>
                    <a:pt x="0" y="0"/>
                  </a:moveTo>
                  <a:lnTo>
                    <a:pt x="1242249" y="0"/>
                  </a:lnTo>
                  <a:lnTo>
                    <a:pt x="1242249" y="736315"/>
                  </a:lnTo>
                  <a:lnTo>
                    <a:pt x="0" y="736315"/>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GB"/>
            </a:p>
          </p:txBody>
        </p:sp>
        <p:sp>
          <p:nvSpPr>
            <p:cNvPr id="69" name="TextBox 69"/>
            <p:cNvSpPr txBox="1"/>
            <p:nvPr/>
          </p:nvSpPr>
          <p:spPr>
            <a:xfrm>
              <a:off x="165275" y="863101"/>
              <a:ext cx="1750421" cy="461354"/>
            </a:xfrm>
            <a:prstGeom prst="rect">
              <a:avLst/>
            </a:prstGeom>
          </p:spPr>
          <p:txBody>
            <a:bodyPr lIns="0" tIns="0" rIns="0" bIns="0" rtlCol="0" anchor="t">
              <a:spAutoFit/>
            </a:bodyPr>
            <a:lstStyle/>
            <a:p>
              <a:pPr algn="ctr">
                <a:lnSpc>
                  <a:spcPts val="2832"/>
                </a:lnSpc>
                <a:spcBef>
                  <a:spcPct val="0"/>
                </a:spcBef>
              </a:pPr>
              <a:r>
                <a:rPr lang="en-US" sz="2022">
                  <a:solidFill>
                    <a:srgbClr val="000000"/>
                  </a:solidFill>
                  <a:latin typeface="Poppins"/>
                  <a:ea typeface="Poppins"/>
                  <a:cs typeface="Poppins"/>
                  <a:sym typeface="Poppins"/>
                </a:rPr>
                <a:t>Portugal</a:t>
              </a:r>
            </a:p>
          </p:txBody>
        </p:sp>
        <p:sp>
          <p:nvSpPr>
            <p:cNvPr id="70" name="TextBox 70"/>
            <p:cNvSpPr txBox="1"/>
            <p:nvPr/>
          </p:nvSpPr>
          <p:spPr>
            <a:xfrm>
              <a:off x="1091286" y="164759"/>
              <a:ext cx="972463" cy="461354"/>
            </a:xfrm>
            <a:prstGeom prst="rect">
              <a:avLst/>
            </a:prstGeom>
          </p:spPr>
          <p:txBody>
            <a:bodyPr lIns="0" tIns="0" rIns="0" bIns="0" rtlCol="0" anchor="t">
              <a:spAutoFit/>
            </a:bodyPr>
            <a:lstStyle/>
            <a:p>
              <a:pPr algn="ctr">
                <a:lnSpc>
                  <a:spcPts val="2832"/>
                </a:lnSpc>
                <a:spcBef>
                  <a:spcPct val="0"/>
                </a:spcBef>
              </a:pPr>
              <a:r>
                <a:rPr lang="en-US" sz="2022" b="1">
                  <a:solidFill>
                    <a:srgbClr val="86080F"/>
                  </a:solidFill>
                  <a:latin typeface="Poppins Bold"/>
                  <a:ea typeface="Poppins Bold"/>
                  <a:cs typeface="Poppins Bold"/>
                  <a:sym typeface="Poppins Bold"/>
                </a:rPr>
                <a:t>1</a:t>
              </a:r>
            </a:p>
          </p:txBody>
        </p:sp>
      </p:grpSp>
      <p:grpSp>
        <p:nvGrpSpPr>
          <p:cNvPr id="71" name="Group 71"/>
          <p:cNvGrpSpPr/>
          <p:nvPr/>
        </p:nvGrpSpPr>
        <p:grpSpPr>
          <a:xfrm>
            <a:off x="12438354" y="7970642"/>
            <a:ext cx="1596716" cy="1016024"/>
            <a:chOff x="0" y="0"/>
            <a:chExt cx="2128955" cy="1354698"/>
          </a:xfrm>
        </p:grpSpPr>
        <p:sp>
          <p:nvSpPr>
            <p:cNvPr id="72" name="Freeform 72"/>
            <p:cNvSpPr/>
            <p:nvPr/>
          </p:nvSpPr>
          <p:spPr>
            <a:xfrm>
              <a:off x="0" y="0"/>
              <a:ext cx="1464869" cy="730603"/>
            </a:xfrm>
            <a:custGeom>
              <a:avLst/>
              <a:gdLst/>
              <a:ahLst/>
              <a:cxnLst/>
              <a:rect l="l" t="t" r="r" b="b"/>
              <a:pathLst>
                <a:path w="1464869" h="730603">
                  <a:moveTo>
                    <a:pt x="0" y="0"/>
                  </a:moveTo>
                  <a:lnTo>
                    <a:pt x="1464869" y="0"/>
                  </a:lnTo>
                  <a:lnTo>
                    <a:pt x="1464869" y="730603"/>
                  </a:lnTo>
                  <a:lnTo>
                    <a:pt x="0" y="730603"/>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GB"/>
            </a:p>
          </p:txBody>
        </p:sp>
        <p:sp>
          <p:nvSpPr>
            <p:cNvPr id="73" name="TextBox 73"/>
            <p:cNvSpPr txBox="1"/>
            <p:nvPr/>
          </p:nvSpPr>
          <p:spPr>
            <a:xfrm>
              <a:off x="230482" y="893344"/>
              <a:ext cx="1750421" cy="461354"/>
            </a:xfrm>
            <a:prstGeom prst="rect">
              <a:avLst/>
            </a:prstGeom>
          </p:spPr>
          <p:txBody>
            <a:bodyPr lIns="0" tIns="0" rIns="0" bIns="0" rtlCol="0" anchor="t">
              <a:spAutoFit/>
            </a:bodyPr>
            <a:lstStyle/>
            <a:p>
              <a:pPr algn="ctr">
                <a:lnSpc>
                  <a:spcPts val="2832"/>
                </a:lnSpc>
                <a:spcBef>
                  <a:spcPct val="0"/>
                </a:spcBef>
              </a:pPr>
              <a:r>
                <a:rPr lang="en-US" sz="2022">
                  <a:solidFill>
                    <a:srgbClr val="000000"/>
                  </a:solidFill>
                  <a:latin typeface="Poppins"/>
                  <a:ea typeface="Poppins"/>
                  <a:cs typeface="Poppins"/>
                  <a:sym typeface="Poppins"/>
                </a:rPr>
                <a:t>Slovak</a:t>
              </a:r>
            </a:p>
          </p:txBody>
        </p:sp>
        <p:sp>
          <p:nvSpPr>
            <p:cNvPr id="74" name="TextBox 74"/>
            <p:cNvSpPr txBox="1"/>
            <p:nvPr/>
          </p:nvSpPr>
          <p:spPr>
            <a:xfrm>
              <a:off x="1156493" y="195001"/>
              <a:ext cx="972463" cy="461354"/>
            </a:xfrm>
            <a:prstGeom prst="rect">
              <a:avLst/>
            </a:prstGeom>
          </p:spPr>
          <p:txBody>
            <a:bodyPr lIns="0" tIns="0" rIns="0" bIns="0" rtlCol="0" anchor="t">
              <a:spAutoFit/>
            </a:bodyPr>
            <a:lstStyle/>
            <a:p>
              <a:pPr algn="ctr">
                <a:lnSpc>
                  <a:spcPts val="2832"/>
                </a:lnSpc>
                <a:spcBef>
                  <a:spcPct val="0"/>
                </a:spcBef>
              </a:pPr>
              <a:r>
                <a:rPr lang="en-US" sz="2022" b="1">
                  <a:solidFill>
                    <a:srgbClr val="86080F"/>
                  </a:solidFill>
                  <a:latin typeface="Poppins Bold"/>
                  <a:ea typeface="Poppins Bold"/>
                  <a:cs typeface="Poppins Bold"/>
                  <a:sym typeface="Poppins Bold"/>
                </a:rPr>
                <a:t>1</a:t>
              </a:r>
            </a:p>
          </p:txBody>
        </p:sp>
      </p:grpSp>
      <p:sp>
        <p:nvSpPr>
          <p:cNvPr id="75" name="Freeform 75"/>
          <p:cNvSpPr/>
          <p:nvPr/>
        </p:nvSpPr>
        <p:spPr>
          <a:xfrm>
            <a:off x="14922008" y="1247673"/>
            <a:ext cx="1216120" cy="878647"/>
          </a:xfrm>
          <a:custGeom>
            <a:avLst/>
            <a:gdLst/>
            <a:ahLst/>
            <a:cxnLst/>
            <a:rect l="l" t="t" r="r" b="b"/>
            <a:pathLst>
              <a:path w="1216120" h="878647">
                <a:moveTo>
                  <a:pt x="0" y="0"/>
                </a:moveTo>
                <a:lnTo>
                  <a:pt x="1216120" y="0"/>
                </a:lnTo>
                <a:lnTo>
                  <a:pt x="1216120" y="878647"/>
                </a:lnTo>
                <a:lnTo>
                  <a:pt x="0" y="878647"/>
                </a:lnTo>
                <a:lnTo>
                  <a:pt x="0" y="0"/>
                </a:lnTo>
                <a:close/>
              </a:path>
            </a:pathLst>
          </a:custGeom>
          <a:blipFill>
            <a:blip r:embed="rId33"/>
            <a:stretch>
              <a:fillRect/>
            </a:stretch>
          </a:blipFill>
        </p:spPr>
        <p:txBody>
          <a:bodyPr/>
          <a:lstStyle/>
          <a:p>
            <a:endParaRPr lang="en-GB"/>
          </a:p>
        </p:txBody>
      </p:sp>
      <p:sp>
        <p:nvSpPr>
          <p:cNvPr id="76" name="Freeform 76"/>
          <p:cNvSpPr/>
          <p:nvPr/>
        </p:nvSpPr>
        <p:spPr>
          <a:xfrm>
            <a:off x="14848351" y="2577478"/>
            <a:ext cx="1289777" cy="1457375"/>
          </a:xfrm>
          <a:custGeom>
            <a:avLst/>
            <a:gdLst/>
            <a:ahLst/>
            <a:cxnLst/>
            <a:rect l="l" t="t" r="r" b="b"/>
            <a:pathLst>
              <a:path w="1289777" h="1457375">
                <a:moveTo>
                  <a:pt x="0" y="0"/>
                </a:moveTo>
                <a:lnTo>
                  <a:pt x="1289777" y="0"/>
                </a:lnTo>
                <a:lnTo>
                  <a:pt x="1289777" y="1457375"/>
                </a:lnTo>
                <a:lnTo>
                  <a:pt x="0" y="1457375"/>
                </a:lnTo>
                <a:lnTo>
                  <a:pt x="0" y="0"/>
                </a:lnTo>
                <a:close/>
              </a:path>
            </a:pathLst>
          </a:custGeom>
          <a:blipFill>
            <a:blip r:embed="rId34"/>
            <a:stretch>
              <a:fillRect/>
            </a:stretch>
          </a:blipFill>
        </p:spPr>
        <p:txBody>
          <a:bodyPr/>
          <a:lstStyle/>
          <a:p>
            <a:endParaRPr lang="en-GB"/>
          </a:p>
        </p:txBody>
      </p:sp>
      <p:sp>
        <p:nvSpPr>
          <p:cNvPr id="77" name="Freeform 77"/>
          <p:cNvSpPr/>
          <p:nvPr/>
        </p:nvSpPr>
        <p:spPr>
          <a:xfrm>
            <a:off x="15102340" y="4248591"/>
            <a:ext cx="1414891" cy="1460533"/>
          </a:xfrm>
          <a:custGeom>
            <a:avLst/>
            <a:gdLst/>
            <a:ahLst/>
            <a:cxnLst/>
            <a:rect l="l" t="t" r="r" b="b"/>
            <a:pathLst>
              <a:path w="1414891" h="1460533">
                <a:moveTo>
                  <a:pt x="0" y="0"/>
                </a:moveTo>
                <a:lnTo>
                  <a:pt x="1414891" y="0"/>
                </a:lnTo>
                <a:lnTo>
                  <a:pt x="1414891" y="1460533"/>
                </a:lnTo>
                <a:lnTo>
                  <a:pt x="0" y="1460533"/>
                </a:lnTo>
                <a:lnTo>
                  <a:pt x="0" y="0"/>
                </a:lnTo>
                <a:close/>
              </a:path>
            </a:pathLst>
          </a:custGeom>
          <a:blipFill>
            <a:blip r:embed="rId35"/>
            <a:stretch>
              <a:fillRect/>
            </a:stretch>
          </a:blipFill>
        </p:spPr>
        <p:txBody>
          <a:bodyPr/>
          <a:lstStyle/>
          <a:p>
            <a:endParaRPr lang="en-GB"/>
          </a:p>
        </p:txBody>
      </p:sp>
      <p:sp>
        <p:nvSpPr>
          <p:cNvPr id="78" name="Freeform 78"/>
          <p:cNvSpPr/>
          <p:nvPr/>
        </p:nvSpPr>
        <p:spPr>
          <a:xfrm>
            <a:off x="14937851" y="6339168"/>
            <a:ext cx="1184434" cy="733331"/>
          </a:xfrm>
          <a:custGeom>
            <a:avLst/>
            <a:gdLst/>
            <a:ahLst/>
            <a:cxnLst/>
            <a:rect l="l" t="t" r="r" b="b"/>
            <a:pathLst>
              <a:path w="1184434" h="733331">
                <a:moveTo>
                  <a:pt x="0" y="0"/>
                </a:moveTo>
                <a:lnTo>
                  <a:pt x="1184434" y="0"/>
                </a:lnTo>
                <a:lnTo>
                  <a:pt x="1184434" y="733331"/>
                </a:lnTo>
                <a:lnTo>
                  <a:pt x="0" y="733331"/>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n-GB"/>
          </a:p>
        </p:txBody>
      </p:sp>
      <p:sp>
        <p:nvSpPr>
          <p:cNvPr id="79" name="Freeform 79"/>
          <p:cNvSpPr/>
          <p:nvPr/>
        </p:nvSpPr>
        <p:spPr>
          <a:xfrm>
            <a:off x="14663518" y="7902248"/>
            <a:ext cx="1474610" cy="954810"/>
          </a:xfrm>
          <a:custGeom>
            <a:avLst/>
            <a:gdLst/>
            <a:ahLst/>
            <a:cxnLst/>
            <a:rect l="l" t="t" r="r" b="b"/>
            <a:pathLst>
              <a:path w="1474610" h="954810">
                <a:moveTo>
                  <a:pt x="0" y="0"/>
                </a:moveTo>
                <a:lnTo>
                  <a:pt x="1474610" y="0"/>
                </a:lnTo>
                <a:lnTo>
                  <a:pt x="1474610" y="954810"/>
                </a:lnTo>
                <a:lnTo>
                  <a:pt x="0" y="954810"/>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txBody>
          <a:bodyPr/>
          <a:lstStyle/>
          <a:p>
            <a:endParaRPr lang="en-GB"/>
          </a:p>
        </p:txBody>
      </p:sp>
      <p:grpSp>
        <p:nvGrpSpPr>
          <p:cNvPr id="80" name="Group 80"/>
          <p:cNvGrpSpPr/>
          <p:nvPr/>
        </p:nvGrpSpPr>
        <p:grpSpPr>
          <a:xfrm>
            <a:off x="464862" y="1626138"/>
            <a:ext cx="2800239" cy="618490"/>
            <a:chOff x="0" y="0"/>
            <a:chExt cx="3733652" cy="824653"/>
          </a:xfrm>
        </p:grpSpPr>
        <p:sp>
          <p:nvSpPr>
            <p:cNvPr id="81" name="TextBox 81"/>
            <p:cNvSpPr txBox="1"/>
            <p:nvPr/>
          </p:nvSpPr>
          <p:spPr>
            <a:xfrm>
              <a:off x="0" y="-57150"/>
              <a:ext cx="2152302" cy="881803"/>
            </a:xfrm>
            <a:prstGeom prst="rect">
              <a:avLst/>
            </a:prstGeom>
          </p:spPr>
          <p:txBody>
            <a:bodyPr lIns="0" tIns="0" rIns="0" bIns="0" rtlCol="0" anchor="t">
              <a:spAutoFit/>
            </a:bodyPr>
            <a:lstStyle/>
            <a:p>
              <a:pPr algn="ctr">
                <a:lnSpc>
                  <a:spcPts val="2660"/>
                </a:lnSpc>
                <a:spcBef>
                  <a:spcPct val="0"/>
                </a:spcBef>
              </a:pPr>
              <a:r>
                <a:rPr lang="en-US" sz="1900">
                  <a:solidFill>
                    <a:srgbClr val="000000"/>
                  </a:solidFill>
                  <a:latin typeface="Poppins"/>
                  <a:ea typeface="Poppins"/>
                  <a:cs typeface="Poppins"/>
                  <a:sym typeface="Poppins"/>
                </a:rPr>
                <a:t>Social sciences</a:t>
              </a:r>
            </a:p>
          </p:txBody>
        </p:sp>
        <p:sp>
          <p:nvSpPr>
            <p:cNvPr id="82" name="TextBox 82"/>
            <p:cNvSpPr txBox="1"/>
            <p:nvPr/>
          </p:nvSpPr>
          <p:spPr>
            <a:xfrm>
              <a:off x="2152302" y="-85725"/>
              <a:ext cx="1581351" cy="715451"/>
            </a:xfrm>
            <a:prstGeom prst="rect">
              <a:avLst/>
            </a:prstGeom>
          </p:spPr>
          <p:txBody>
            <a:bodyPr lIns="0" tIns="0" rIns="0" bIns="0" rtlCol="0" anchor="t">
              <a:spAutoFit/>
            </a:bodyPr>
            <a:lstStyle/>
            <a:p>
              <a:pPr algn="ctr">
                <a:lnSpc>
                  <a:spcPts val="4418"/>
                </a:lnSpc>
                <a:spcBef>
                  <a:spcPct val="0"/>
                </a:spcBef>
              </a:pPr>
              <a:r>
                <a:rPr lang="en-US" sz="3155" b="1">
                  <a:solidFill>
                    <a:srgbClr val="86080F"/>
                  </a:solidFill>
                  <a:latin typeface="Poppins Bold"/>
                  <a:ea typeface="Poppins Bold"/>
                  <a:cs typeface="Poppins Bold"/>
                  <a:sym typeface="Poppins Bold"/>
                </a:rPr>
                <a:t>35</a:t>
              </a:r>
            </a:p>
          </p:txBody>
        </p:sp>
      </p:grpSp>
      <p:grpSp>
        <p:nvGrpSpPr>
          <p:cNvPr id="83" name="Group 83"/>
          <p:cNvGrpSpPr/>
          <p:nvPr/>
        </p:nvGrpSpPr>
        <p:grpSpPr>
          <a:xfrm>
            <a:off x="464862" y="3737609"/>
            <a:ext cx="2800239" cy="618490"/>
            <a:chOff x="0" y="0"/>
            <a:chExt cx="3733652" cy="824653"/>
          </a:xfrm>
        </p:grpSpPr>
        <p:sp>
          <p:nvSpPr>
            <p:cNvPr id="84" name="TextBox 84"/>
            <p:cNvSpPr txBox="1"/>
            <p:nvPr/>
          </p:nvSpPr>
          <p:spPr>
            <a:xfrm>
              <a:off x="0" y="-57150"/>
              <a:ext cx="2152302" cy="881803"/>
            </a:xfrm>
            <a:prstGeom prst="rect">
              <a:avLst/>
            </a:prstGeom>
          </p:spPr>
          <p:txBody>
            <a:bodyPr lIns="0" tIns="0" rIns="0" bIns="0" rtlCol="0" anchor="t">
              <a:spAutoFit/>
            </a:bodyPr>
            <a:lstStyle/>
            <a:p>
              <a:pPr algn="ctr">
                <a:lnSpc>
                  <a:spcPts val="2660"/>
                </a:lnSpc>
                <a:spcBef>
                  <a:spcPct val="0"/>
                </a:spcBef>
              </a:pPr>
              <a:r>
                <a:rPr lang="en-US" sz="1900">
                  <a:solidFill>
                    <a:srgbClr val="000000"/>
                  </a:solidFill>
                  <a:latin typeface="Poppins"/>
                  <a:ea typeface="Poppins"/>
                  <a:cs typeface="Poppins"/>
                  <a:sym typeface="Poppins"/>
                </a:rPr>
                <a:t>Natural sciences</a:t>
              </a:r>
            </a:p>
          </p:txBody>
        </p:sp>
        <p:sp>
          <p:nvSpPr>
            <p:cNvPr id="85" name="TextBox 85"/>
            <p:cNvSpPr txBox="1"/>
            <p:nvPr/>
          </p:nvSpPr>
          <p:spPr>
            <a:xfrm>
              <a:off x="2152302" y="-85725"/>
              <a:ext cx="1581351" cy="715451"/>
            </a:xfrm>
            <a:prstGeom prst="rect">
              <a:avLst/>
            </a:prstGeom>
          </p:spPr>
          <p:txBody>
            <a:bodyPr lIns="0" tIns="0" rIns="0" bIns="0" rtlCol="0" anchor="t">
              <a:spAutoFit/>
            </a:bodyPr>
            <a:lstStyle/>
            <a:p>
              <a:pPr algn="ctr">
                <a:lnSpc>
                  <a:spcPts val="4418"/>
                </a:lnSpc>
                <a:spcBef>
                  <a:spcPct val="0"/>
                </a:spcBef>
              </a:pPr>
              <a:r>
                <a:rPr lang="en-US" sz="3155" b="1">
                  <a:solidFill>
                    <a:srgbClr val="86080F"/>
                  </a:solidFill>
                  <a:latin typeface="Poppins Bold"/>
                  <a:ea typeface="Poppins Bold"/>
                  <a:cs typeface="Poppins Bold"/>
                  <a:sym typeface="Poppins Bold"/>
                </a:rPr>
                <a:t>16</a:t>
              </a:r>
            </a:p>
          </p:txBody>
        </p:sp>
      </p:grpSp>
      <p:grpSp>
        <p:nvGrpSpPr>
          <p:cNvPr id="86" name="Group 86"/>
          <p:cNvGrpSpPr/>
          <p:nvPr/>
        </p:nvGrpSpPr>
        <p:grpSpPr>
          <a:xfrm>
            <a:off x="464862" y="2681873"/>
            <a:ext cx="2800239" cy="618490"/>
            <a:chOff x="0" y="0"/>
            <a:chExt cx="3733652" cy="824653"/>
          </a:xfrm>
        </p:grpSpPr>
        <p:sp>
          <p:nvSpPr>
            <p:cNvPr id="87" name="TextBox 87"/>
            <p:cNvSpPr txBox="1"/>
            <p:nvPr/>
          </p:nvSpPr>
          <p:spPr>
            <a:xfrm>
              <a:off x="0" y="-57150"/>
              <a:ext cx="2152302" cy="881803"/>
            </a:xfrm>
            <a:prstGeom prst="rect">
              <a:avLst/>
            </a:prstGeom>
          </p:spPr>
          <p:txBody>
            <a:bodyPr lIns="0" tIns="0" rIns="0" bIns="0" rtlCol="0" anchor="t">
              <a:spAutoFit/>
            </a:bodyPr>
            <a:lstStyle/>
            <a:p>
              <a:pPr algn="ctr">
                <a:lnSpc>
                  <a:spcPts val="2660"/>
                </a:lnSpc>
                <a:spcBef>
                  <a:spcPct val="0"/>
                </a:spcBef>
              </a:pPr>
              <a:r>
                <a:rPr lang="en-US" sz="1900">
                  <a:solidFill>
                    <a:srgbClr val="000000"/>
                  </a:solidFill>
                  <a:latin typeface="Poppins"/>
                  <a:ea typeface="Poppins"/>
                  <a:cs typeface="Poppins"/>
                  <a:sym typeface="Poppins"/>
                </a:rPr>
                <a:t>Humanities sciences</a:t>
              </a:r>
            </a:p>
          </p:txBody>
        </p:sp>
        <p:sp>
          <p:nvSpPr>
            <p:cNvPr id="88" name="TextBox 88"/>
            <p:cNvSpPr txBox="1"/>
            <p:nvPr/>
          </p:nvSpPr>
          <p:spPr>
            <a:xfrm>
              <a:off x="2152302" y="-85725"/>
              <a:ext cx="1581351" cy="715451"/>
            </a:xfrm>
            <a:prstGeom prst="rect">
              <a:avLst/>
            </a:prstGeom>
          </p:spPr>
          <p:txBody>
            <a:bodyPr lIns="0" tIns="0" rIns="0" bIns="0" rtlCol="0" anchor="t">
              <a:spAutoFit/>
            </a:bodyPr>
            <a:lstStyle/>
            <a:p>
              <a:pPr algn="ctr">
                <a:lnSpc>
                  <a:spcPts val="4418"/>
                </a:lnSpc>
                <a:spcBef>
                  <a:spcPct val="0"/>
                </a:spcBef>
              </a:pPr>
              <a:r>
                <a:rPr lang="en-US" sz="3155" b="1">
                  <a:solidFill>
                    <a:srgbClr val="86080F"/>
                  </a:solidFill>
                  <a:latin typeface="Poppins Bold"/>
                  <a:ea typeface="Poppins Bold"/>
                  <a:cs typeface="Poppins Bold"/>
                  <a:sym typeface="Poppins Bold"/>
                </a:rPr>
                <a:t>26</a:t>
              </a:r>
            </a:p>
          </p:txBody>
        </p:sp>
      </p:grpSp>
      <p:grpSp>
        <p:nvGrpSpPr>
          <p:cNvPr id="89" name="Group 89"/>
          <p:cNvGrpSpPr/>
          <p:nvPr/>
        </p:nvGrpSpPr>
        <p:grpSpPr>
          <a:xfrm>
            <a:off x="464862" y="6904814"/>
            <a:ext cx="2848515" cy="618490"/>
            <a:chOff x="0" y="0"/>
            <a:chExt cx="3798020" cy="824653"/>
          </a:xfrm>
        </p:grpSpPr>
        <p:sp>
          <p:nvSpPr>
            <p:cNvPr id="90" name="TextBox 90"/>
            <p:cNvSpPr txBox="1"/>
            <p:nvPr/>
          </p:nvSpPr>
          <p:spPr>
            <a:xfrm>
              <a:off x="0" y="-57150"/>
              <a:ext cx="2521469" cy="881803"/>
            </a:xfrm>
            <a:prstGeom prst="rect">
              <a:avLst/>
            </a:prstGeom>
          </p:spPr>
          <p:txBody>
            <a:bodyPr lIns="0" tIns="0" rIns="0" bIns="0" rtlCol="0" anchor="t">
              <a:spAutoFit/>
            </a:bodyPr>
            <a:lstStyle/>
            <a:p>
              <a:pPr algn="ctr">
                <a:lnSpc>
                  <a:spcPts val="2660"/>
                </a:lnSpc>
                <a:spcBef>
                  <a:spcPct val="0"/>
                </a:spcBef>
              </a:pPr>
              <a:r>
                <a:rPr lang="en-US" sz="1900">
                  <a:solidFill>
                    <a:srgbClr val="000000"/>
                  </a:solidFill>
                  <a:latin typeface="Poppins"/>
                  <a:ea typeface="Poppins"/>
                  <a:cs typeface="Poppins"/>
                  <a:sym typeface="Poppins"/>
                </a:rPr>
                <a:t>Medical and health sciences</a:t>
              </a:r>
            </a:p>
          </p:txBody>
        </p:sp>
        <p:sp>
          <p:nvSpPr>
            <p:cNvPr id="91" name="TextBox 91"/>
            <p:cNvSpPr txBox="1"/>
            <p:nvPr/>
          </p:nvSpPr>
          <p:spPr>
            <a:xfrm>
              <a:off x="2216669" y="-85725"/>
              <a:ext cx="1581351" cy="715451"/>
            </a:xfrm>
            <a:prstGeom prst="rect">
              <a:avLst/>
            </a:prstGeom>
          </p:spPr>
          <p:txBody>
            <a:bodyPr lIns="0" tIns="0" rIns="0" bIns="0" rtlCol="0" anchor="t">
              <a:spAutoFit/>
            </a:bodyPr>
            <a:lstStyle/>
            <a:p>
              <a:pPr algn="ctr">
                <a:lnSpc>
                  <a:spcPts val="4418"/>
                </a:lnSpc>
                <a:spcBef>
                  <a:spcPct val="0"/>
                </a:spcBef>
              </a:pPr>
              <a:r>
                <a:rPr lang="en-US" sz="3155" b="1">
                  <a:solidFill>
                    <a:srgbClr val="86080F"/>
                  </a:solidFill>
                  <a:latin typeface="Poppins Bold"/>
                  <a:ea typeface="Poppins Bold"/>
                  <a:cs typeface="Poppins Bold"/>
                  <a:sym typeface="Poppins Bold"/>
                </a:rPr>
                <a:t>2</a:t>
              </a:r>
            </a:p>
          </p:txBody>
        </p:sp>
      </p:grpSp>
      <p:grpSp>
        <p:nvGrpSpPr>
          <p:cNvPr id="92" name="Group 92"/>
          <p:cNvGrpSpPr/>
          <p:nvPr/>
        </p:nvGrpSpPr>
        <p:grpSpPr>
          <a:xfrm>
            <a:off x="464862" y="4793344"/>
            <a:ext cx="2943233" cy="618490"/>
            <a:chOff x="0" y="0"/>
            <a:chExt cx="3924310" cy="824653"/>
          </a:xfrm>
        </p:grpSpPr>
        <p:sp>
          <p:nvSpPr>
            <p:cNvPr id="93" name="TextBox 93"/>
            <p:cNvSpPr txBox="1"/>
            <p:nvPr/>
          </p:nvSpPr>
          <p:spPr>
            <a:xfrm>
              <a:off x="0" y="-57150"/>
              <a:ext cx="2635059" cy="881803"/>
            </a:xfrm>
            <a:prstGeom prst="rect">
              <a:avLst/>
            </a:prstGeom>
          </p:spPr>
          <p:txBody>
            <a:bodyPr lIns="0" tIns="0" rIns="0" bIns="0" rtlCol="0" anchor="t">
              <a:spAutoFit/>
            </a:bodyPr>
            <a:lstStyle/>
            <a:p>
              <a:pPr algn="ctr">
                <a:lnSpc>
                  <a:spcPts val="2660"/>
                </a:lnSpc>
                <a:spcBef>
                  <a:spcPct val="0"/>
                </a:spcBef>
              </a:pPr>
              <a:r>
                <a:rPr lang="en-US" sz="1900">
                  <a:solidFill>
                    <a:srgbClr val="000000"/>
                  </a:solidFill>
                  <a:latin typeface="Poppins"/>
                  <a:ea typeface="Poppins"/>
                  <a:cs typeface="Poppins"/>
                  <a:sym typeface="Poppins"/>
                </a:rPr>
                <a:t>Engineering and technology</a:t>
              </a:r>
            </a:p>
          </p:txBody>
        </p:sp>
        <p:sp>
          <p:nvSpPr>
            <p:cNvPr id="94" name="TextBox 94"/>
            <p:cNvSpPr txBox="1"/>
            <p:nvPr/>
          </p:nvSpPr>
          <p:spPr>
            <a:xfrm>
              <a:off x="2342959" y="-85725"/>
              <a:ext cx="1581351" cy="715451"/>
            </a:xfrm>
            <a:prstGeom prst="rect">
              <a:avLst/>
            </a:prstGeom>
          </p:spPr>
          <p:txBody>
            <a:bodyPr lIns="0" tIns="0" rIns="0" bIns="0" rtlCol="0" anchor="t">
              <a:spAutoFit/>
            </a:bodyPr>
            <a:lstStyle/>
            <a:p>
              <a:pPr algn="ctr">
                <a:lnSpc>
                  <a:spcPts val="4418"/>
                </a:lnSpc>
                <a:spcBef>
                  <a:spcPct val="0"/>
                </a:spcBef>
              </a:pPr>
              <a:r>
                <a:rPr lang="en-US" sz="3155" b="1">
                  <a:solidFill>
                    <a:srgbClr val="86080F"/>
                  </a:solidFill>
                  <a:latin typeface="Poppins Bold"/>
                  <a:ea typeface="Poppins Bold"/>
                  <a:cs typeface="Poppins Bold"/>
                  <a:sym typeface="Poppins Bold"/>
                </a:rPr>
                <a:t>9</a:t>
              </a:r>
            </a:p>
          </p:txBody>
        </p:sp>
      </p:grpSp>
      <p:grpSp>
        <p:nvGrpSpPr>
          <p:cNvPr id="95" name="Group 95"/>
          <p:cNvGrpSpPr/>
          <p:nvPr/>
        </p:nvGrpSpPr>
        <p:grpSpPr>
          <a:xfrm>
            <a:off x="464862" y="5849079"/>
            <a:ext cx="2943233" cy="618490"/>
            <a:chOff x="0" y="0"/>
            <a:chExt cx="3924310" cy="824653"/>
          </a:xfrm>
        </p:grpSpPr>
        <p:sp>
          <p:nvSpPr>
            <p:cNvPr id="96" name="TextBox 96"/>
            <p:cNvSpPr txBox="1"/>
            <p:nvPr/>
          </p:nvSpPr>
          <p:spPr>
            <a:xfrm>
              <a:off x="0" y="-57150"/>
              <a:ext cx="2635059" cy="881803"/>
            </a:xfrm>
            <a:prstGeom prst="rect">
              <a:avLst/>
            </a:prstGeom>
          </p:spPr>
          <p:txBody>
            <a:bodyPr lIns="0" tIns="0" rIns="0" bIns="0" rtlCol="0" anchor="t">
              <a:spAutoFit/>
            </a:bodyPr>
            <a:lstStyle/>
            <a:p>
              <a:pPr algn="ctr">
                <a:lnSpc>
                  <a:spcPts val="2660"/>
                </a:lnSpc>
                <a:spcBef>
                  <a:spcPct val="0"/>
                </a:spcBef>
              </a:pPr>
              <a:r>
                <a:rPr lang="en-US" sz="1900">
                  <a:solidFill>
                    <a:srgbClr val="000000"/>
                  </a:solidFill>
                  <a:latin typeface="Poppins"/>
                  <a:ea typeface="Poppins"/>
                  <a:cs typeface="Poppins"/>
                  <a:sym typeface="Poppins"/>
                </a:rPr>
                <a:t>Agricultural sciences</a:t>
              </a:r>
            </a:p>
          </p:txBody>
        </p:sp>
        <p:sp>
          <p:nvSpPr>
            <p:cNvPr id="97" name="TextBox 97"/>
            <p:cNvSpPr txBox="1"/>
            <p:nvPr/>
          </p:nvSpPr>
          <p:spPr>
            <a:xfrm>
              <a:off x="2342959" y="-85725"/>
              <a:ext cx="1581351" cy="715451"/>
            </a:xfrm>
            <a:prstGeom prst="rect">
              <a:avLst/>
            </a:prstGeom>
          </p:spPr>
          <p:txBody>
            <a:bodyPr lIns="0" tIns="0" rIns="0" bIns="0" rtlCol="0" anchor="t">
              <a:spAutoFit/>
            </a:bodyPr>
            <a:lstStyle/>
            <a:p>
              <a:pPr algn="ctr">
                <a:lnSpc>
                  <a:spcPts val="4418"/>
                </a:lnSpc>
                <a:spcBef>
                  <a:spcPct val="0"/>
                </a:spcBef>
              </a:pPr>
              <a:r>
                <a:rPr lang="en-US" sz="3155" b="1">
                  <a:solidFill>
                    <a:srgbClr val="86080F"/>
                  </a:solidFill>
                  <a:latin typeface="Poppins Bold"/>
                  <a:ea typeface="Poppins Bold"/>
                  <a:cs typeface="Poppins Bold"/>
                  <a:sym typeface="Poppins Bold"/>
                </a:rPr>
                <a:t>5</a:t>
              </a:r>
            </a:p>
          </p:txBody>
        </p:sp>
      </p:grpSp>
      <p:grpSp>
        <p:nvGrpSpPr>
          <p:cNvPr id="98" name="Group 98"/>
          <p:cNvGrpSpPr/>
          <p:nvPr/>
        </p:nvGrpSpPr>
        <p:grpSpPr>
          <a:xfrm>
            <a:off x="464862" y="7960550"/>
            <a:ext cx="2885085" cy="472295"/>
            <a:chOff x="0" y="0"/>
            <a:chExt cx="3846780" cy="629726"/>
          </a:xfrm>
        </p:grpSpPr>
        <p:sp>
          <p:nvSpPr>
            <p:cNvPr id="99" name="TextBox 99"/>
            <p:cNvSpPr txBox="1"/>
            <p:nvPr/>
          </p:nvSpPr>
          <p:spPr>
            <a:xfrm>
              <a:off x="0" y="67637"/>
              <a:ext cx="2521469" cy="437303"/>
            </a:xfrm>
            <a:prstGeom prst="rect">
              <a:avLst/>
            </a:prstGeom>
          </p:spPr>
          <p:txBody>
            <a:bodyPr lIns="0" tIns="0" rIns="0" bIns="0" rtlCol="0" anchor="t">
              <a:spAutoFit/>
            </a:bodyPr>
            <a:lstStyle/>
            <a:p>
              <a:pPr algn="ctr">
                <a:lnSpc>
                  <a:spcPts val="2660"/>
                </a:lnSpc>
                <a:spcBef>
                  <a:spcPct val="0"/>
                </a:spcBef>
              </a:pPr>
              <a:r>
                <a:rPr lang="en-US" sz="1900">
                  <a:solidFill>
                    <a:srgbClr val="000000"/>
                  </a:solidFill>
                  <a:latin typeface="Poppins"/>
                  <a:ea typeface="Poppins"/>
                  <a:cs typeface="Poppins"/>
                  <a:sym typeface="Poppins"/>
                </a:rPr>
                <a:t>Other</a:t>
              </a:r>
            </a:p>
          </p:txBody>
        </p:sp>
        <p:sp>
          <p:nvSpPr>
            <p:cNvPr id="100" name="TextBox 100"/>
            <p:cNvSpPr txBox="1"/>
            <p:nvPr/>
          </p:nvSpPr>
          <p:spPr>
            <a:xfrm>
              <a:off x="2265429" y="-85725"/>
              <a:ext cx="1581351" cy="715451"/>
            </a:xfrm>
            <a:prstGeom prst="rect">
              <a:avLst/>
            </a:prstGeom>
          </p:spPr>
          <p:txBody>
            <a:bodyPr lIns="0" tIns="0" rIns="0" bIns="0" rtlCol="0" anchor="t">
              <a:spAutoFit/>
            </a:bodyPr>
            <a:lstStyle/>
            <a:p>
              <a:pPr algn="ctr">
                <a:lnSpc>
                  <a:spcPts val="4418"/>
                </a:lnSpc>
                <a:spcBef>
                  <a:spcPct val="0"/>
                </a:spcBef>
              </a:pPr>
              <a:r>
                <a:rPr lang="en-US" sz="3155" b="1">
                  <a:solidFill>
                    <a:srgbClr val="86080F"/>
                  </a:solidFill>
                  <a:latin typeface="Poppins Bold"/>
                  <a:ea typeface="Poppins Bold"/>
                  <a:cs typeface="Poppins Bold"/>
                  <a:sym typeface="Poppins Bold"/>
                </a:rPr>
                <a:t>2</a:t>
              </a:r>
            </a:p>
          </p:txBody>
        </p:sp>
      </p:grpSp>
      <p:sp>
        <p:nvSpPr>
          <p:cNvPr id="101" name="TextBox 101"/>
          <p:cNvSpPr txBox="1"/>
          <p:nvPr/>
        </p:nvSpPr>
        <p:spPr>
          <a:xfrm>
            <a:off x="8257480" y="3112336"/>
            <a:ext cx="665374" cy="376054"/>
          </a:xfrm>
          <a:prstGeom prst="rect">
            <a:avLst/>
          </a:prstGeom>
        </p:spPr>
        <p:txBody>
          <a:bodyPr lIns="0" tIns="0" rIns="0" bIns="0" rtlCol="0" anchor="t">
            <a:spAutoFit/>
          </a:bodyPr>
          <a:lstStyle/>
          <a:p>
            <a:pPr algn="ctr">
              <a:lnSpc>
                <a:spcPts val="2979"/>
              </a:lnSpc>
              <a:spcBef>
                <a:spcPct val="0"/>
              </a:spcBef>
            </a:pPr>
            <a:r>
              <a:rPr lang="en-US" sz="2128" b="1">
                <a:solidFill>
                  <a:srgbClr val="86080F"/>
                </a:solidFill>
                <a:latin typeface="Poppins Bold"/>
                <a:ea typeface="Poppins Bold"/>
                <a:cs typeface="Poppins Bold"/>
                <a:sym typeface="Poppins Bold"/>
              </a:rPr>
              <a:t>3</a:t>
            </a:r>
          </a:p>
        </p:txBody>
      </p:sp>
      <p:sp>
        <p:nvSpPr>
          <p:cNvPr id="102" name="TextBox 102"/>
          <p:cNvSpPr txBox="1"/>
          <p:nvPr/>
        </p:nvSpPr>
        <p:spPr>
          <a:xfrm>
            <a:off x="7285210" y="3680459"/>
            <a:ext cx="1762120" cy="376054"/>
          </a:xfrm>
          <a:prstGeom prst="rect">
            <a:avLst/>
          </a:prstGeom>
        </p:spPr>
        <p:txBody>
          <a:bodyPr lIns="0" tIns="0" rIns="0" bIns="0" rtlCol="0" anchor="t">
            <a:spAutoFit/>
          </a:bodyPr>
          <a:lstStyle/>
          <a:p>
            <a:pPr algn="ctr">
              <a:lnSpc>
                <a:spcPts val="2979"/>
              </a:lnSpc>
              <a:spcBef>
                <a:spcPct val="0"/>
              </a:spcBef>
            </a:pPr>
            <a:r>
              <a:rPr lang="en-US" sz="2128">
                <a:solidFill>
                  <a:srgbClr val="000000"/>
                </a:solidFill>
                <a:latin typeface="Poppins"/>
                <a:ea typeface="Poppins"/>
                <a:cs typeface="Poppins"/>
                <a:sym typeface="Poppins"/>
              </a:rPr>
              <a:t>Netherlands </a:t>
            </a:r>
          </a:p>
        </p:txBody>
      </p:sp>
      <p:sp>
        <p:nvSpPr>
          <p:cNvPr id="103" name="TextBox 103"/>
          <p:cNvSpPr txBox="1"/>
          <p:nvPr/>
        </p:nvSpPr>
        <p:spPr>
          <a:xfrm>
            <a:off x="6919642" y="8709041"/>
            <a:ext cx="2317533" cy="376054"/>
          </a:xfrm>
          <a:prstGeom prst="rect">
            <a:avLst/>
          </a:prstGeom>
        </p:spPr>
        <p:txBody>
          <a:bodyPr lIns="0" tIns="0" rIns="0" bIns="0" rtlCol="0" anchor="t">
            <a:spAutoFit/>
          </a:bodyPr>
          <a:lstStyle/>
          <a:p>
            <a:pPr algn="ctr">
              <a:lnSpc>
                <a:spcPts val="2979"/>
              </a:lnSpc>
              <a:spcBef>
                <a:spcPct val="0"/>
              </a:spcBef>
            </a:pPr>
            <a:r>
              <a:rPr lang="en-US" sz="2128">
                <a:solidFill>
                  <a:srgbClr val="000000"/>
                </a:solidFill>
                <a:latin typeface="Poppins"/>
                <a:ea typeface="Poppins"/>
                <a:cs typeface="Poppins"/>
                <a:sym typeface="Poppins"/>
              </a:rPr>
              <a:t>Czech Republic</a:t>
            </a:r>
          </a:p>
        </p:txBody>
      </p:sp>
      <p:sp>
        <p:nvSpPr>
          <p:cNvPr id="104" name="TextBox 104"/>
          <p:cNvSpPr txBox="1"/>
          <p:nvPr/>
        </p:nvSpPr>
        <p:spPr>
          <a:xfrm>
            <a:off x="8529394" y="8047066"/>
            <a:ext cx="665374" cy="376054"/>
          </a:xfrm>
          <a:prstGeom prst="rect">
            <a:avLst/>
          </a:prstGeom>
        </p:spPr>
        <p:txBody>
          <a:bodyPr lIns="0" tIns="0" rIns="0" bIns="0" rtlCol="0" anchor="t">
            <a:spAutoFit/>
          </a:bodyPr>
          <a:lstStyle/>
          <a:p>
            <a:pPr algn="ctr">
              <a:lnSpc>
                <a:spcPts val="2979"/>
              </a:lnSpc>
              <a:spcBef>
                <a:spcPct val="0"/>
              </a:spcBef>
            </a:pPr>
            <a:r>
              <a:rPr lang="en-US" sz="2128" b="1">
                <a:solidFill>
                  <a:srgbClr val="86080F"/>
                </a:solidFill>
                <a:latin typeface="Poppins Bold"/>
                <a:ea typeface="Poppins Bold"/>
                <a:cs typeface="Poppins Bold"/>
                <a:sym typeface="Poppins Bold"/>
              </a:rPr>
              <a:t>3</a:t>
            </a:r>
          </a:p>
        </p:txBody>
      </p:sp>
      <p:sp>
        <p:nvSpPr>
          <p:cNvPr id="105" name="TextBox 105"/>
          <p:cNvSpPr txBox="1"/>
          <p:nvPr/>
        </p:nvSpPr>
        <p:spPr>
          <a:xfrm>
            <a:off x="12799167" y="3648367"/>
            <a:ext cx="1312816" cy="360303"/>
          </a:xfrm>
          <a:prstGeom prst="rect">
            <a:avLst/>
          </a:prstGeom>
        </p:spPr>
        <p:txBody>
          <a:bodyPr lIns="0" tIns="0" rIns="0" bIns="0" rtlCol="0" anchor="t">
            <a:spAutoFit/>
          </a:bodyPr>
          <a:lstStyle/>
          <a:p>
            <a:pPr algn="ctr">
              <a:lnSpc>
                <a:spcPts val="2832"/>
              </a:lnSpc>
              <a:spcBef>
                <a:spcPct val="0"/>
              </a:spcBef>
            </a:pPr>
            <a:r>
              <a:rPr lang="en-US" sz="2022">
                <a:solidFill>
                  <a:srgbClr val="000000"/>
                </a:solidFill>
                <a:latin typeface="Poppins"/>
                <a:ea typeface="Poppins"/>
                <a:cs typeface="Poppins"/>
                <a:sym typeface="Poppins"/>
              </a:rPr>
              <a:t>Belgium</a:t>
            </a:r>
          </a:p>
        </p:txBody>
      </p:sp>
      <p:sp>
        <p:nvSpPr>
          <p:cNvPr id="106" name="TextBox 106"/>
          <p:cNvSpPr txBox="1"/>
          <p:nvPr/>
        </p:nvSpPr>
        <p:spPr>
          <a:xfrm>
            <a:off x="13493675" y="3124610"/>
            <a:ext cx="729347" cy="360303"/>
          </a:xfrm>
          <a:prstGeom prst="rect">
            <a:avLst/>
          </a:prstGeom>
        </p:spPr>
        <p:txBody>
          <a:bodyPr lIns="0" tIns="0" rIns="0" bIns="0" rtlCol="0" anchor="t">
            <a:spAutoFit/>
          </a:bodyPr>
          <a:lstStyle/>
          <a:p>
            <a:pPr algn="ctr">
              <a:lnSpc>
                <a:spcPts val="2832"/>
              </a:lnSpc>
              <a:spcBef>
                <a:spcPct val="0"/>
              </a:spcBef>
            </a:pPr>
            <a:r>
              <a:rPr lang="en-US" sz="2022" b="1">
                <a:solidFill>
                  <a:srgbClr val="86080F"/>
                </a:solidFill>
                <a:latin typeface="Poppins Bold"/>
                <a:ea typeface="Poppins Bold"/>
                <a:cs typeface="Poppins Bold"/>
                <a:sym typeface="Poppins Bold"/>
              </a:rPr>
              <a:t>1</a:t>
            </a:r>
          </a:p>
        </p:txBody>
      </p:sp>
      <p:sp>
        <p:nvSpPr>
          <p:cNvPr id="107" name="TextBox 107"/>
          <p:cNvSpPr txBox="1"/>
          <p:nvPr/>
        </p:nvSpPr>
        <p:spPr>
          <a:xfrm>
            <a:off x="14922008" y="2083091"/>
            <a:ext cx="1312816" cy="360303"/>
          </a:xfrm>
          <a:prstGeom prst="rect">
            <a:avLst/>
          </a:prstGeom>
        </p:spPr>
        <p:txBody>
          <a:bodyPr lIns="0" tIns="0" rIns="0" bIns="0" rtlCol="0" anchor="t">
            <a:spAutoFit/>
          </a:bodyPr>
          <a:lstStyle/>
          <a:p>
            <a:pPr algn="ctr">
              <a:lnSpc>
                <a:spcPts val="2832"/>
              </a:lnSpc>
              <a:spcBef>
                <a:spcPct val="0"/>
              </a:spcBef>
            </a:pPr>
            <a:r>
              <a:rPr lang="en-US" sz="2022">
                <a:solidFill>
                  <a:srgbClr val="000000"/>
                </a:solidFill>
                <a:latin typeface="Poppins"/>
                <a:ea typeface="Poppins"/>
                <a:cs typeface="Poppins"/>
                <a:sym typeface="Poppins"/>
              </a:rPr>
              <a:t>Slovenia</a:t>
            </a:r>
          </a:p>
        </p:txBody>
      </p:sp>
      <p:sp>
        <p:nvSpPr>
          <p:cNvPr id="108" name="TextBox 108"/>
          <p:cNvSpPr txBox="1"/>
          <p:nvPr/>
        </p:nvSpPr>
        <p:spPr>
          <a:xfrm>
            <a:off x="15616516" y="1559334"/>
            <a:ext cx="729347" cy="360303"/>
          </a:xfrm>
          <a:prstGeom prst="rect">
            <a:avLst/>
          </a:prstGeom>
        </p:spPr>
        <p:txBody>
          <a:bodyPr lIns="0" tIns="0" rIns="0" bIns="0" rtlCol="0" anchor="t">
            <a:spAutoFit/>
          </a:bodyPr>
          <a:lstStyle/>
          <a:p>
            <a:pPr algn="ctr">
              <a:lnSpc>
                <a:spcPts val="2832"/>
              </a:lnSpc>
              <a:spcBef>
                <a:spcPct val="0"/>
              </a:spcBef>
            </a:pPr>
            <a:r>
              <a:rPr lang="en-US" sz="2022" b="1">
                <a:solidFill>
                  <a:srgbClr val="86080F"/>
                </a:solidFill>
                <a:latin typeface="Poppins Bold"/>
                <a:ea typeface="Poppins Bold"/>
                <a:cs typeface="Poppins Bold"/>
                <a:sym typeface="Poppins Bold"/>
              </a:rPr>
              <a:t>1</a:t>
            </a:r>
          </a:p>
        </p:txBody>
      </p:sp>
      <p:sp>
        <p:nvSpPr>
          <p:cNvPr id="109" name="TextBox 109"/>
          <p:cNvSpPr txBox="1"/>
          <p:nvPr/>
        </p:nvSpPr>
        <p:spPr>
          <a:xfrm>
            <a:off x="14939520" y="3631238"/>
            <a:ext cx="1312816" cy="360303"/>
          </a:xfrm>
          <a:prstGeom prst="rect">
            <a:avLst/>
          </a:prstGeom>
        </p:spPr>
        <p:txBody>
          <a:bodyPr lIns="0" tIns="0" rIns="0" bIns="0" rtlCol="0" anchor="t">
            <a:spAutoFit/>
          </a:bodyPr>
          <a:lstStyle/>
          <a:p>
            <a:pPr algn="ctr">
              <a:lnSpc>
                <a:spcPts val="2832"/>
              </a:lnSpc>
              <a:spcBef>
                <a:spcPct val="0"/>
              </a:spcBef>
            </a:pPr>
            <a:r>
              <a:rPr lang="en-US" sz="2022">
                <a:solidFill>
                  <a:srgbClr val="000000"/>
                </a:solidFill>
                <a:latin typeface="Poppins"/>
                <a:ea typeface="Poppins"/>
                <a:cs typeface="Poppins"/>
                <a:sym typeface="Poppins"/>
              </a:rPr>
              <a:t>Japan</a:t>
            </a:r>
          </a:p>
        </p:txBody>
      </p:sp>
      <p:sp>
        <p:nvSpPr>
          <p:cNvPr id="110" name="TextBox 110"/>
          <p:cNvSpPr txBox="1"/>
          <p:nvPr/>
        </p:nvSpPr>
        <p:spPr>
          <a:xfrm>
            <a:off x="15634028" y="3107481"/>
            <a:ext cx="729347" cy="360303"/>
          </a:xfrm>
          <a:prstGeom prst="rect">
            <a:avLst/>
          </a:prstGeom>
        </p:spPr>
        <p:txBody>
          <a:bodyPr lIns="0" tIns="0" rIns="0" bIns="0" rtlCol="0" anchor="t">
            <a:spAutoFit/>
          </a:bodyPr>
          <a:lstStyle/>
          <a:p>
            <a:pPr algn="ctr">
              <a:lnSpc>
                <a:spcPts val="2832"/>
              </a:lnSpc>
              <a:spcBef>
                <a:spcPct val="0"/>
              </a:spcBef>
            </a:pPr>
            <a:r>
              <a:rPr lang="en-US" sz="2022" b="1">
                <a:solidFill>
                  <a:srgbClr val="86080F"/>
                </a:solidFill>
                <a:latin typeface="Poppins Bold"/>
                <a:ea typeface="Poppins Bold"/>
                <a:cs typeface="Poppins Bold"/>
                <a:sym typeface="Poppins Bold"/>
              </a:rPr>
              <a:t>1</a:t>
            </a:r>
          </a:p>
        </p:txBody>
      </p:sp>
      <p:sp>
        <p:nvSpPr>
          <p:cNvPr id="111" name="TextBox 111"/>
          <p:cNvSpPr txBox="1"/>
          <p:nvPr/>
        </p:nvSpPr>
        <p:spPr>
          <a:xfrm>
            <a:off x="14810339" y="5445464"/>
            <a:ext cx="1896165" cy="360303"/>
          </a:xfrm>
          <a:prstGeom prst="rect">
            <a:avLst/>
          </a:prstGeom>
        </p:spPr>
        <p:txBody>
          <a:bodyPr lIns="0" tIns="0" rIns="0" bIns="0" rtlCol="0" anchor="t">
            <a:spAutoFit/>
          </a:bodyPr>
          <a:lstStyle/>
          <a:p>
            <a:pPr algn="ctr">
              <a:lnSpc>
                <a:spcPts val="2832"/>
              </a:lnSpc>
              <a:spcBef>
                <a:spcPct val="0"/>
              </a:spcBef>
            </a:pPr>
            <a:r>
              <a:rPr lang="en-US" sz="2022">
                <a:solidFill>
                  <a:srgbClr val="000000"/>
                </a:solidFill>
                <a:latin typeface="Poppins"/>
                <a:ea typeface="Poppins"/>
                <a:cs typeface="Poppins"/>
                <a:sym typeface="Poppins"/>
              </a:rPr>
              <a:t>New Zeland</a:t>
            </a:r>
          </a:p>
        </p:txBody>
      </p:sp>
      <p:sp>
        <p:nvSpPr>
          <p:cNvPr id="112" name="TextBox 112"/>
          <p:cNvSpPr txBox="1"/>
          <p:nvPr/>
        </p:nvSpPr>
        <p:spPr>
          <a:xfrm>
            <a:off x="15669585" y="4921707"/>
            <a:ext cx="729347" cy="360303"/>
          </a:xfrm>
          <a:prstGeom prst="rect">
            <a:avLst/>
          </a:prstGeom>
        </p:spPr>
        <p:txBody>
          <a:bodyPr lIns="0" tIns="0" rIns="0" bIns="0" rtlCol="0" anchor="t">
            <a:spAutoFit/>
          </a:bodyPr>
          <a:lstStyle/>
          <a:p>
            <a:pPr algn="ctr">
              <a:lnSpc>
                <a:spcPts val="2832"/>
              </a:lnSpc>
              <a:spcBef>
                <a:spcPct val="0"/>
              </a:spcBef>
            </a:pPr>
            <a:r>
              <a:rPr lang="en-US" sz="2022" b="1">
                <a:solidFill>
                  <a:srgbClr val="86080F"/>
                </a:solidFill>
                <a:latin typeface="Poppins Bold"/>
                <a:ea typeface="Poppins Bold"/>
                <a:cs typeface="Poppins Bold"/>
                <a:sym typeface="Poppins Bold"/>
              </a:rPr>
              <a:t>1</a:t>
            </a:r>
          </a:p>
        </p:txBody>
      </p:sp>
      <p:sp>
        <p:nvSpPr>
          <p:cNvPr id="113" name="TextBox 113"/>
          <p:cNvSpPr txBox="1"/>
          <p:nvPr/>
        </p:nvSpPr>
        <p:spPr>
          <a:xfrm>
            <a:off x="14800814" y="7064884"/>
            <a:ext cx="1896165" cy="360303"/>
          </a:xfrm>
          <a:prstGeom prst="rect">
            <a:avLst/>
          </a:prstGeom>
        </p:spPr>
        <p:txBody>
          <a:bodyPr lIns="0" tIns="0" rIns="0" bIns="0" rtlCol="0" anchor="t">
            <a:spAutoFit/>
          </a:bodyPr>
          <a:lstStyle/>
          <a:p>
            <a:pPr algn="ctr">
              <a:lnSpc>
                <a:spcPts val="2832"/>
              </a:lnSpc>
              <a:spcBef>
                <a:spcPct val="0"/>
              </a:spcBef>
            </a:pPr>
            <a:r>
              <a:rPr lang="en-US" sz="2022">
                <a:solidFill>
                  <a:srgbClr val="000000"/>
                </a:solidFill>
                <a:latin typeface="Poppins"/>
                <a:ea typeface="Poppins"/>
                <a:cs typeface="Poppins"/>
                <a:sym typeface="Poppins"/>
              </a:rPr>
              <a:t>Hungary</a:t>
            </a:r>
          </a:p>
        </p:txBody>
      </p:sp>
      <p:sp>
        <p:nvSpPr>
          <p:cNvPr id="114" name="TextBox 114"/>
          <p:cNvSpPr txBox="1"/>
          <p:nvPr/>
        </p:nvSpPr>
        <p:spPr>
          <a:xfrm>
            <a:off x="15879676" y="6541127"/>
            <a:ext cx="729347" cy="360303"/>
          </a:xfrm>
          <a:prstGeom prst="rect">
            <a:avLst/>
          </a:prstGeom>
        </p:spPr>
        <p:txBody>
          <a:bodyPr lIns="0" tIns="0" rIns="0" bIns="0" rtlCol="0" anchor="t">
            <a:spAutoFit/>
          </a:bodyPr>
          <a:lstStyle/>
          <a:p>
            <a:pPr algn="ctr">
              <a:lnSpc>
                <a:spcPts val="2832"/>
              </a:lnSpc>
              <a:spcBef>
                <a:spcPct val="0"/>
              </a:spcBef>
            </a:pPr>
            <a:r>
              <a:rPr lang="en-US" sz="2022" b="1">
                <a:solidFill>
                  <a:srgbClr val="86080F"/>
                </a:solidFill>
                <a:latin typeface="Poppins Bold"/>
                <a:ea typeface="Poppins Bold"/>
                <a:cs typeface="Poppins Bold"/>
                <a:sym typeface="Poppins Bold"/>
              </a:rPr>
              <a:t>1</a:t>
            </a:r>
          </a:p>
        </p:txBody>
      </p:sp>
      <p:sp>
        <p:nvSpPr>
          <p:cNvPr id="115" name="TextBox 115"/>
          <p:cNvSpPr txBox="1"/>
          <p:nvPr/>
        </p:nvSpPr>
        <p:spPr>
          <a:xfrm>
            <a:off x="14621066" y="8598578"/>
            <a:ext cx="1896165" cy="360303"/>
          </a:xfrm>
          <a:prstGeom prst="rect">
            <a:avLst/>
          </a:prstGeom>
        </p:spPr>
        <p:txBody>
          <a:bodyPr lIns="0" tIns="0" rIns="0" bIns="0" rtlCol="0" anchor="t">
            <a:spAutoFit/>
          </a:bodyPr>
          <a:lstStyle/>
          <a:p>
            <a:pPr algn="ctr">
              <a:lnSpc>
                <a:spcPts val="2832"/>
              </a:lnSpc>
              <a:spcBef>
                <a:spcPct val="0"/>
              </a:spcBef>
            </a:pPr>
            <a:r>
              <a:rPr lang="en-US" sz="2022">
                <a:solidFill>
                  <a:srgbClr val="000000"/>
                </a:solidFill>
                <a:latin typeface="Poppins"/>
                <a:ea typeface="Poppins"/>
                <a:cs typeface="Poppins"/>
                <a:sym typeface="Poppins"/>
              </a:rPr>
              <a:t>Estonia</a:t>
            </a:r>
          </a:p>
        </p:txBody>
      </p:sp>
      <p:sp>
        <p:nvSpPr>
          <p:cNvPr id="116" name="TextBox 116"/>
          <p:cNvSpPr txBox="1"/>
          <p:nvPr/>
        </p:nvSpPr>
        <p:spPr>
          <a:xfrm>
            <a:off x="15870151" y="8074821"/>
            <a:ext cx="729347" cy="360303"/>
          </a:xfrm>
          <a:prstGeom prst="rect">
            <a:avLst/>
          </a:prstGeom>
        </p:spPr>
        <p:txBody>
          <a:bodyPr lIns="0" tIns="0" rIns="0" bIns="0" rtlCol="0" anchor="t">
            <a:spAutoFit/>
          </a:bodyPr>
          <a:lstStyle/>
          <a:p>
            <a:pPr algn="ctr">
              <a:lnSpc>
                <a:spcPts val="2832"/>
              </a:lnSpc>
              <a:spcBef>
                <a:spcPct val="0"/>
              </a:spcBef>
            </a:pPr>
            <a:r>
              <a:rPr lang="en-US" sz="2022" b="1">
                <a:solidFill>
                  <a:srgbClr val="86080F"/>
                </a:solidFill>
                <a:latin typeface="Poppins Bold"/>
                <a:ea typeface="Poppins Bold"/>
                <a:cs typeface="Poppins Bold"/>
                <a:sym typeface="Poppins Bold"/>
              </a:rPr>
              <a:t>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552F0-AF8A-6F6C-1822-3E14A798466B}"/>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41B5089E-C096-D0F1-A88C-1A29736C5736}"/>
              </a:ext>
            </a:extLst>
          </p:cNvPr>
          <p:cNvSpPr/>
          <p:nvPr/>
        </p:nvSpPr>
        <p:spPr>
          <a:xfrm>
            <a:off x="-1115079" y="1185874"/>
            <a:ext cx="16988972" cy="71438"/>
          </a:xfrm>
          <a:prstGeom prst="line">
            <a:avLst/>
          </a:prstGeom>
          <a:ln w="85725" cap="flat">
            <a:solidFill>
              <a:srgbClr val="F4CE46"/>
            </a:solidFill>
            <a:prstDash val="solid"/>
            <a:headEnd type="none" w="sm" len="sm"/>
            <a:tailEnd type="none" w="sm" len="sm"/>
          </a:ln>
        </p:spPr>
        <p:txBody>
          <a:bodyPr/>
          <a:lstStyle/>
          <a:p>
            <a:endParaRPr lang="en-GB"/>
          </a:p>
        </p:txBody>
      </p:sp>
      <p:grpSp>
        <p:nvGrpSpPr>
          <p:cNvPr id="3" name="Group 3">
            <a:extLst>
              <a:ext uri="{FF2B5EF4-FFF2-40B4-BE49-F238E27FC236}">
                <a16:creationId xmlns:a16="http://schemas.microsoft.com/office/drawing/2014/main" id="{D0B2FBFB-7999-B415-D33B-81C35E7791FE}"/>
              </a:ext>
            </a:extLst>
          </p:cNvPr>
          <p:cNvGrpSpPr/>
          <p:nvPr/>
        </p:nvGrpSpPr>
        <p:grpSpPr>
          <a:xfrm>
            <a:off x="2297644" y="3009062"/>
            <a:ext cx="4318149" cy="1007927"/>
            <a:chOff x="0" y="-106725"/>
            <a:chExt cx="1542587" cy="264712"/>
          </a:xfrm>
        </p:grpSpPr>
        <p:sp>
          <p:nvSpPr>
            <p:cNvPr id="4" name="Freeform 4">
              <a:extLst>
                <a:ext uri="{FF2B5EF4-FFF2-40B4-BE49-F238E27FC236}">
                  <a16:creationId xmlns:a16="http://schemas.microsoft.com/office/drawing/2014/main" id="{4FABACCD-A586-CC1A-0290-27E3761C6231}"/>
                </a:ext>
              </a:extLst>
            </p:cNvPr>
            <p:cNvSpPr/>
            <p:nvPr/>
          </p:nvSpPr>
          <p:spPr>
            <a:xfrm>
              <a:off x="0" y="-89539"/>
              <a:ext cx="1542587" cy="207562"/>
            </a:xfrm>
            <a:custGeom>
              <a:avLst/>
              <a:gdLst/>
              <a:ahLst/>
              <a:cxnLst/>
              <a:rect l="l" t="t" r="r" b="b"/>
              <a:pathLst>
                <a:path w="1542587" h="207562">
                  <a:moveTo>
                    <a:pt x="67413" y="0"/>
                  </a:moveTo>
                  <a:lnTo>
                    <a:pt x="1475174" y="0"/>
                  </a:lnTo>
                  <a:cubicBezTo>
                    <a:pt x="1493053" y="0"/>
                    <a:pt x="1510200" y="7102"/>
                    <a:pt x="1522842" y="19745"/>
                  </a:cubicBezTo>
                  <a:cubicBezTo>
                    <a:pt x="1535484" y="32387"/>
                    <a:pt x="1542587" y="49534"/>
                    <a:pt x="1542587" y="67413"/>
                  </a:cubicBezTo>
                  <a:lnTo>
                    <a:pt x="1542587" y="140149"/>
                  </a:lnTo>
                  <a:cubicBezTo>
                    <a:pt x="1542587" y="158028"/>
                    <a:pt x="1535484" y="175174"/>
                    <a:pt x="1522842" y="187817"/>
                  </a:cubicBezTo>
                  <a:cubicBezTo>
                    <a:pt x="1510200" y="200459"/>
                    <a:pt x="1493053" y="207562"/>
                    <a:pt x="1475174" y="207562"/>
                  </a:cubicBezTo>
                  <a:lnTo>
                    <a:pt x="67413" y="207562"/>
                  </a:lnTo>
                  <a:cubicBezTo>
                    <a:pt x="49534" y="207562"/>
                    <a:pt x="32387" y="200459"/>
                    <a:pt x="19745" y="187817"/>
                  </a:cubicBezTo>
                  <a:cubicBezTo>
                    <a:pt x="7102" y="175174"/>
                    <a:pt x="0" y="158028"/>
                    <a:pt x="0" y="140149"/>
                  </a:cubicBezTo>
                  <a:lnTo>
                    <a:pt x="0" y="67413"/>
                  </a:lnTo>
                  <a:cubicBezTo>
                    <a:pt x="0" y="49534"/>
                    <a:pt x="7102" y="32387"/>
                    <a:pt x="19745" y="19745"/>
                  </a:cubicBezTo>
                  <a:cubicBezTo>
                    <a:pt x="32387" y="7102"/>
                    <a:pt x="49534" y="0"/>
                    <a:pt x="67413" y="0"/>
                  </a:cubicBezTo>
                  <a:close/>
                </a:path>
              </a:pathLst>
            </a:custGeom>
            <a:solidFill>
              <a:srgbClr val="41B8D5"/>
            </a:solidFill>
          </p:spPr>
          <p:txBody>
            <a:bodyPr/>
            <a:lstStyle/>
            <a:p>
              <a:pPr algn="ctr"/>
              <a:r>
                <a:rPr lang="en-GB" sz="1699" dirty="0">
                  <a:solidFill>
                    <a:srgbClr val="000000"/>
                  </a:solidFill>
                  <a:latin typeface="Poppins"/>
                  <a:cs typeface="Poppins"/>
                </a:rPr>
                <a:t>Engagement: </a:t>
              </a:r>
            </a:p>
          </p:txBody>
        </p:sp>
        <p:sp>
          <p:nvSpPr>
            <p:cNvPr id="5" name="TextBox 5">
              <a:extLst>
                <a:ext uri="{FF2B5EF4-FFF2-40B4-BE49-F238E27FC236}">
                  <a16:creationId xmlns:a16="http://schemas.microsoft.com/office/drawing/2014/main" id="{57511DA0-D9AB-40B2-ED30-BE16D463CB75}"/>
                </a:ext>
              </a:extLst>
            </p:cNvPr>
            <p:cNvSpPr txBox="1"/>
            <p:nvPr/>
          </p:nvSpPr>
          <p:spPr>
            <a:xfrm>
              <a:off x="0" y="-106725"/>
              <a:ext cx="1542587" cy="264712"/>
            </a:xfrm>
            <a:prstGeom prst="rect">
              <a:avLst/>
            </a:prstGeom>
          </p:spPr>
          <p:txBody>
            <a:bodyPr lIns="50800" tIns="50800" rIns="50800" bIns="50800" rtlCol="0" anchor="ctr"/>
            <a:lstStyle/>
            <a:p>
              <a:pPr algn="ctr"/>
              <a:endParaRPr lang="en-GB" sz="1699" dirty="0">
                <a:solidFill>
                  <a:srgbClr val="000000"/>
                </a:solidFill>
                <a:latin typeface="Poppins"/>
                <a:cs typeface="Poppins"/>
              </a:endParaRPr>
            </a:p>
          </p:txBody>
        </p:sp>
      </p:grpSp>
      <p:sp>
        <p:nvSpPr>
          <p:cNvPr id="6" name="TextBox 6">
            <a:extLst>
              <a:ext uri="{FF2B5EF4-FFF2-40B4-BE49-F238E27FC236}">
                <a16:creationId xmlns:a16="http://schemas.microsoft.com/office/drawing/2014/main" id="{9C774E2A-83F1-6561-822D-2C7B55849CE5}"/>
              </a:ext>
            </a:extLst>
          </p:cNvPr>
          <p:cNvSpPr txBox="1"/>
          <p:nvPr/>
        </p:nvSpPr>
        <p:spPr>
          <a:xfrm>
            <a:off x="464862" y="38100"/>
            <a:ext cx="16794438" cy="1171475"/>
          </a:xfrm>
          <a:prstGeom prst="rect">
            <a:avLst/>
          </a:prstGeom>
        </p:spPr>
        <p:txBody>
          <a:bodyPr lIns="0" tIns="0" rIns="0" bIns="0" rtlCol="0" anchor="t">
            <a:spAutoFit/>
          </a:bodyPr>
          <a:lstStyle/>
          <a:p>
            <a:pPr>
              <a:lnSpc>
                <a:spcPts val="4500"/>
              </a:lnSpc>
            </a:pPr>
            <a:r>
              <a:rPr lang="en-GB" sz="4500" b="1" dirty="0">
                <a:solidFill>
                  <a:srgbClr val="000000"/>
                </a:solidFill>
                <a:latin typeface="Poppins Bold"/>
                <a:ea typeface="Poppins Bold"/>
                <a:cs typeface="Poppins Bold"/>
                <a:sym typeface="Poppins Bold"/>
              </a:rPr>
              <a:t>How digitalization can help to engage and promote scientists’ in diaspora support</a:t>
            </a:r>
            <a:endParaRPr lang="en-US" sz="4500" b="1" dirty="0">
              <a:solidFill>
                <a:srgbClr val="000000"/>
              </a:solidFill>
              <a:latin typeface="Poppins Bold"/>
              <a:cs typeface="Poppins Bold"/>
              <a:sym typeface="Poppins Bold"/>
            </a:endParaRPr>
          </a:p>
        </p:txBody>
      </p:sp>
      <p:sp>
        <p:nvSpPr>
          <p:cNvPr id="7" name="TextBox 7">
            <a:extLst>
              <a:ext uri="{FF2B5EF4-FFF2-40B4-BE49-F238E27FC236}">
                <a16:creationId xmlns:a16="http://schemas.microsoft.com/office/drawing/2014/main" id="{291E172B-1406-83AA-F07E-42BCFD983C6A}"/>
              </a:ext>
            </a:extLst>
          </p:cNvPr>
          <p:cNvSpPr txBox="1"/>
          <p:nvPr/>
        </p:nvSpPr>
        <p:spPr>
          <a:xfrm>
            <a:off x="3429000" y="1493563"/>
            <a:ext cx="11277600" cy="1324017"/>
          </a:xfrm>
          <a:prstGeom prst="rect">
            <a:avLst/>
          </a:prstGeom>
        </p:spPr>
        <p:txBody>
          <a:bodyPr wrap="square" lIns="0" tIns="0" rIns="0" bIns="0" rtlCol="0" anchor="t">
            <a:spAutoFit/>
          </a:bodyPr>
          <a:lstStyle/>
          <a:p>
            <a:pPr algn="ctr">
              <a:lnSpc>
                <a:spcPts val="3499"/>
              </a:lnSpc>
              <a:spcBef>
                <a:spcPct val="0"/>
              </a:spcBef>
            </a:pPr>
            <a:r>
              <a:rPr lang="en-US" sz="2800" b="1" dirty="0">
                <a:solidFill>
                  <a:srgbClr val="000000"/>
                </a:solidFill>
                <a:latin typeface="Poppins Bold"/>
                <a:ea typeface="Poppins Bold"/>
                <a:cs typeface="Poppins Bold"/>
                <a:sym typeface="Poppins Bold"/>
              </a:rPr>
              <a:t>Plans for the Development </a:t>
            </a:r>
          </a:p>
          <a:p>
            <a:pPr algn="ctr">
              <a:lnSpc>
                <a:spcPts val="3499"/>
              </a:lnSpc>
              <a:spcBef>
                <a:spcPct val="0"/>
              </a:spcBef>
            </a:pPr>
            <a:r>
              <a:rPr lang="en-US" sz="2800" b="1" dirty="0">
                <a:solidFill>
                  <a:srgbClr val="000000"/>
                </a:solidFill>
                <a:latin typeface="Poppins Bold"/>
                <a:ea typeface="Poppins Bold"/>
                <a:cs typeface="Poppins Bold"/>
                <a:sym typeface="Poppins Bold"/>
              </a:rPr>
              <a:t>of the Digital Platform “Ukrainian Science Diaspora”:</a:t>
            </a:r>
          </a:p>
          <a:p>
            <a:pPr algn="ctr">
              <a:lnSpc>
                <a:spcPts val="3499"/>
              </a:lnSpc>
              <a:spcBef>
                <a:spcPct val="0"/>
              </a:spcBef>
            </a:pPr>
            <a:endParaRPr lang="en-US" sz="2499" b="1" dirty="0">
              <a:solidFill>
                <a:srgbClr val="000000"/>
              </a:solidFill>
              <a:latin typeface="Poppins Bold"/>
              <a:ea typeface="Poppins Bold"/>
              <a:cs typeface="Poppins Bold"/>
              <a:sym typeface="Poppins Bold"/>
            </a:endParaRPr>
          </a:p>
        </p:txBody>
      </p:sp>
      <p:grpSp>
        <p:nvGrpSpPr>
          <p:cNvPr id="14" name="Group 14">
            <a:extLst>
              <a:ext uri="{FF2B5EF4-FFF2-40B4-BE49-F238E27FC236}">
                <a16:creationId xmlns:a16="http://schemas.microsoft.com/office/drawing/2014/main" id="{97DC6230-72FC-1283-B03B-76883510033F}"/>
              </a:ext>
            </a:extLst>
          </p:cNvPr>
          <p:cNvGrpSpPr/>
          <p:nvPr/>
        </p:nvGrpSpPr>
        <p:grpSpPr>
          <a:xfrm>
            <a:off x="2285999" y="4326938"/>
            <a:ext cx="13346295" cy="4106345"/>
            <a:chOff x="-1934660" y="-761654"/>
            <a:chExt cx="3422751" cy="1081506"/>
          </a:xfrm>
        </p:grpSpPr>
        <p:sp>
          <p:nvSpPr>
            <p:cNvPr id="15" name="Freeform 15">
              <a:extLst>
                <a:ext uri="{FF2B5EF4-FFF2-40B4-BE49-F238E27FC236}">
                  <a16:creationId xmlns:a16="http://schemas.microsoft.com/office/drawing/2014/main" id="{4DA908B2-0E33-42D7-470E-8E354CFD1EC5}"/>
                </a:ext>
              </a:extLst>
            </p:cNvPr>
            <p:cNvSpPr/>
            <p:nvPr/>
          </p:nvSpPr>
          <p:spPr>
            <a:xfrm>
              <a:off x="-1934660" y="-761654"/>
              <a:ext cx="1113393" cy="348712"/>
            </a:xfrm>
            <a:custGeom>
              <a:avLst/>
              <a:gdLst/>
              <a:ahLst/>
              <a:cxnLst/>
              <a:rect l="l" t="t" r="r" b="b"/>
              <a:pathLst>
                <a:path w="1488091" h="568465">
                  <a:moveTo>
                    <a:pt x="69882" y="0"/>
                  </a:moveTo>
                  <a:lnTo>
                    <a:pt x="1418210" y="0"/>
                  </a:lnTo>
                  <a:cubicBezTo>
                    <a:pt x="1456804" y="0"/>
                    <a:pt x="1488091" y="31287"/>
                    <a:pt x="1488091" y="69882"/>
                  </a:cubicBezTo>
                  <a:lnTo>
                    <a:pt x="1488091" y="498584"/>
                  </a:lnTo>
                  <a:cubicBezTo>
                    <a:pt x="1488091" y="537178"/>
                    <a:pt x="1456804" y="568465"/>
                    <a:pt x="1418210" y="568465"/>
                  </a:cubicBezTo>
                  <a:lnTo>
                    <a:pt x="69882" y="568465"/>
                  </a:lnTo>
                  <a:cubicBezTo>
                    <a:pt x="31287" y="568465"/>
                    <a:pt x="0" y="537178"/>
                    <a:pt x="0" y="498584"/>
                  </a:cubicBezTo>
                  <a:lnTo>
                    <a:pt x="0" y="69882"/>
                  </a:lnTo>
                  <a:cubicBezTo>
                    <a:pt x="0" y="31287"/>
                    <a:pt x="31287" y="0"/>
                    <a:pt x="69882" y="0"/>
                  </a:cubicBezTo>
                  <a:close/>
                </a:path>
              </a:pathLst>
            </a:custGeom>
            <a:solidFill>
              <a:srgbClr val="F4CE46"/>
            </a:solidFill>
          </p:spPr>
          <p:txBody>
            <a:bodyPr/>
            <a:lstStyle/>
            <a:p>
              <a:pPr marL="285750" indent="-285750" algn="ctr">
                <a:buFont typeface="Arial" panose="020B0604020202020204" pitchFamily="34" charset="0"/>
                <a:buChar char="•"/>
              </a:pPr>
              <a:r>
                <a:rPr lang="en-GB" dirty="0"/>
                <a:t>To develop a module for preparing petitions that can be signed by every Ukrainian scientist from the diaspora and beyond</a:t>
              </a:r>
            </a:p>
            <a:p>
              <a:endParaRPr lang="en-GB" dirty="0"/>
            </a:p>
          </p:txBody>
        </p:sp>
        <p:sp>
          <p:nvSpPr>
            <p:cNvPr id="16" name="TextBox 16">
              <a:extLst>
                <a:ext uri="{FF2B5EF4-FFF2-40B4-BE49-F238E27FC236}">
                  <a16:creationId xmlns:a16="http://schemas.microsoft.com/office/drawing/2014/main" id="{7F9762A0-0989-E6B6-060F-9D958E628374}"/>
                </a:ext>
              </a:extLst>
            </p:cNvPr>
            <p:cNvSpPr txBox="1"/>
            <p:nvPr/>
          </p:nvSpPr>
          <p:spPr>
            <a:xfrm>
              <a:off x="0" y="-305763"/>
              <a:ext cx="1488091" cy="625615"/>
            </a:xfrm>
            <a:prstGeom prst="rect">
              <a:avLst/>
            </a:prstGeom>
          </p:spPr>
          <p:txBody>
            <a:bodyPr lIns="50800" tIns="50800" rIns="50800" bIns="50800" rtlCol="0" anchor="ctr"/>
            <a:lstStyle/>
            <a:p>
              <a:pPr marL="285750" indent="-285750" algn="ctr">
                <a:buFont typeface="Arial" panose="020B0604020202020204" pitchFamily="34" charset="0"/>
                <a:buChar char="•"/>
              </a:pPr>
              <a:endParaRPr lang="en-GB" dirty="0"/>
            </a:p>
          </p:txBody>
        </p:sp>
      </p:grpSp>
      <p:sp>
        <p:nvSpPr>
          <p:cNvPr id="8" name="Freeform 4">
            <a:extLst>
              <a:ext uri="{FF2B5EF4-FFF2-40B4-BE49-F238E27FC236}">
                <a16:creationId xmlns:a16="http://schemas.microsoft.com/office/drawing/2014/main" id="{C4212B2E-A67C-8A8B-B957-A94343D93843}"/>
              </a:ext>
            </a:extLst>
          </p:cNvPr>
          <p:cNvSpPr/>
          <p:nvPr/>
        </p:nvSpPr>
        <p:spPr>
          <a:xfrm>
            <a:off x="10571970" y="3006327"/>
            <a:ext cx="4318149" cy="790321"/>
          </a:xfrm>
          <a:custGeom>
            <a:avLst/>
            <a:gdLst/>
            <a:ahLst/>
            <a:cxnLst/>
            <a:rect l="l" t="t" r="r" b="b"/>
            <a:pathLst>
              <a:path w="1542587" h="207562">
                <a:moveTo>
                  <a:pt x="67413" y="0"/>
                </a:moveTo>
                <a:lnTo>
                  <a:pt x="1475174" y="0"/>
                </a:lnTo>
                <a:cubicBezTo>
                  <a:pt x="1493053" y="0"/>
                  <a:pt x="1510200" y="7102"/>
                  <a:pt x="1522842" y="19745"/>
                </a:cubicBezTo>
                <a:cubicBezTo>
                  <a:pt x="1535484" y="32387"/>
                  <a:pt x="1542587" y="49534"/>
                  <a:pt x="1542587" y="67413"/>
                </a:cubicBezTo>
                <a:lnTo>
                  <a:pt x="1542587" y="140149"/>
                </a:lnTo>
                <a:cubicBezTo>
                  <a:pt x="1542587" y="158028"/>
                  <a:pt x="1535484" y="175174"/>
                  <a:pt x="1522842" y="187817"/>
                </a:cubicBezTo>
                <a:cubicBezTo>
                  <a:pt x="1510200" y="200459"/>
                  <a:pt x="1493053" y="207562"/>
                  <a:pt x="1475174" y="207562"/>
                </a:cubicBezTo>
                <a:lnTo>
                  <a:pt x="67413" y="207562"/>
                </a:lnTo>
                <a:cubicBezTo>
                  <a:pt x="49534" y="207562"/>
                  <a:pt x="32387" y="200459"/>
                  <a:pt x="19745" y="187817"/>
                </a:cubicBezTo>
                <a:cubicBezTo>
                  <a:pt x="7102" y="175174"/>
                  <a:pt x="0" y="158028"/>
                  <a:pt x="0" y="140149"/>
                </a:cubicBezTo>
                <a:lnTo>
                  <a:pt x="0" y="67413"/>
                </a:lnTo>
                <a:cubicBezTo>
                  <a:pt x="0" y="49534"/>
                  <a:pt x="7102" y="32387"/>
                  <a:pt x="19745" y="19745"/>
                </a:cubicBezTo>
                <a:cubicBezTo>
                  <a:pt x="32387" y="7102"/>
                  <a:pt x="49534" y="0"/>
                  <a:pt x="67413" y="0"/>
                </a:cubicBezTo>
                <a:close/>
              </a:path>
            </a:pathLst>
          </a:custGeom>
          <a:solidFill>
            <a:srgbClr val="41B8D5"/>
          </a:solidFill>
        </p:spPr>
        <p:txBody>
          <a:bodyPr/>
          <a:lstStyle/>
          <a:p>
            <a:pPr algn="ctr"/>
            <a:r>
              <a:rPr lang="en-GB" sz="1699" dirty="0">
                <a:solidFill>
                  <a:srgbClr val="000000"/>
                </a:solidFill>
                <a:latin typeface="Poppins"/>
                <a:cs typeface="Poppins"/>
              </a:rPr>
              <a:t>Promotion and further rewarding: </a:t>
            </a:r>
          </a:p>
        </p:txBody>
      </p:sp>
      <p:sp>
        <p:nvSpPr>
          <p:cNvPr id="9" name="Freeform 15">
            <a:extLst>
              <a:ext uri="{FF2B5EF4-FFF2-40B4-BE49-F238E27FC236}">
                <a16:creationId xmlns:a16="http://schemas.microsoft.com/office/drawing/2014/main" id="{4070DD69-5136-C2EB-1EA9-659C8D45B8E5}"/>
              </a:ext>
            </a:extLst>
          </p:cNvPr>
          <p:cNvSpPr/>
          <p:nvPr/>
        </p:nvSpPr>
        <p:spPr>
          <a:xfrm>
            <a:off x="10571970" y="4290984"/>
            <a:ext cx="4341441" cy="1254679"/>
          </a:xfrm>
          <a:custGeom>
            <a:avLst/>
            <a:gdLst/>
            <a:ahLst/>
            <a:cxnLst/>
            <a:rect l="l" t="t" r="r" b="b"/>
            <a:pathLst>
              <a:path w="1488091" h="568465">
                <a:moveTo>
                  <a:pt x="69882" y="0"/>
                </a:moveTo>
                <a:lnTo>
                  <a:pt x="1418210" y="0"/>
                </a:lnTo>
                <a:cubicBezTo>
                  <a:pt x="1456804" y="0"/>
                  <a:pt x="1488091" y="31287"/>
                  <a:pt x="1488091" y="69882"/>
                </a:cubicBezTo>
                <a:lnTo>
                  <a:pt x="1488091" y="498584"/>
                </a:lnTo>
                <a:cubicBezTo>
                  <a:pt x="1488091" y="537178"/>
                  <a:pt x="1456804" y="568465"/>
                  <a:pt x="1418210" y="568465"/>
                </a:cubicBezTo>
                <a:lnTo>
                  <a:pt x="69882" y="568465"/>
                </a:lnTo>
                <a:cubicBezTo>
                  <a:pt x="31287" y="568465"/>
                  <a:pt x="0" y="537178"/>
                  <a:pt x="0" y="498584"/>
                </a:cubicBezTo>
                <a:lnTo>
                  <a:pt x="0" y="69882"/>
                </a:lnTo>
                <a:cubicBezTo>
                  <a:pt x="0" y="31287"/>
                  <a:pt x="31287" y="0"/>
                  <a:pt x="69882" y="0"/>
                </a:cubicBezTo>
                <a:close/>
              </a:path>
            </a:pathLst>
          </a:custGeom>
          <a:solidFill>
            <a:srgbClr val="F4CE46"/>
          </a:solidFill>
        </p:spPr>
        <p:txBody>
          <a:bodyPr/>
          <a:lstStyle/>
          <a:p>
            <a:pPr marL="285750" indent="-285750" algn="ctr">
              <a:buFont typeface="Arial" panose="020B0604020202020204" pitchFamily="34" charset="0"/>
              <a:buChar char="•"/>
            </a:pPr>
            <a:r>
              <a:rPr lang="en-GB" dirty="0"/>
              <a:t>To develop a module for submitting science diaspora’s projects for further promotion and using as a base for further rewarding </a:t>
            </a:r>
          </a:p>
          <a:p>
            <a:endParaRPr lang="en-GB" dirty="0"/>
          </a:p>
        </p:txBody>
      </p:sp>
    </p:spTree>
    <p:extLst>
      <p:ext uri="{BB962C8B-B14F-4D97-AF65-F5344CB8AC3E}">
        <p14:creationId xmlns:p14="http://schemas.microsoft.com/office/powerpoint/2010/main" val="2669818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642949"/>
            <a:ext cx="16960976" cy="0"/>
          </a:xfrm>
          <a:prstGeom prst="line">
            <a:avLst/>
          </a:prstGeom>
          <a:ln w="85725" cap="flat">
            <a:solidFill>
              <a:srgbClr val="F4CE46"/>
            </a:solidFill>
            <a:prstDash val="solid"/>
            <a:headEnd type="none" w="sm" len="sm"/>
            <a:tailEnd type="none" w="sm" len="sm"/>
          </a:ln>
        </p:spPr>
        <p:txBody>
          <a:bodyPr/>
          <a:lstStyle/>
          <a:p>
            <a:endParaRPr lang="en-GB"/>
          </a:p>
        </p:txBody>
      </p:sp>
      <p:sp>
        <p:nvSpPr>
          <p:cNvPr id="3" name="TextBox 3"/>
          <p:cNvSpPr txBox="1"/>
          <p:nvPr/>
        </p:nvSpPr>
        <p:spPr>
          <a:xfrm>
            <a:off x="464862" y="38100"/>
            <a:ext cx="16794438" cy="647711"/>
          </a:xfrm>
          <a:prstGeom prst="rect">
            <a:avLst/>
          </a:prstGeom>
        </p:spPr>
        <p:txBody>
          <a:bodyPr lIns="0" tIns="0" rIns="0" bIns="0" rtlCol="0" anchor="t">
            <a:spAutoFit/>
          </a:bodyPr>
          <a:lstStyle/>
          <a:p>
            <a:pPr algn="l">
              <a:lnSpc>
                <a:spcPts val="4500"/>
              </a:lnSpc>
            </a:pPr>
            <a:r>
              <a:rPr lang="en-US" sz="4500" b="1">
                <a:solidFill>
                  <a:srgbClr val="000000"/>
                </a:solidFill>
                <a:latin typeface="Poppins Bold"/>
                <a:ea typeface="Poppins Bold"/>
                <a:cs typeface="Poppins Bold"/>
                <a:sym typeface="Poppins Bold"/>
              </a:rPr>
              <a:t>Conclusions:</a:t>
            </a:r>
          </a:p>
        </p:txBody>
      </p:sp>
      <p:sp>
        <p:nvSpPr>
          <p:cNvPr id="4" name="TextBox 4"/>
          <p:cNvSpPr txBox="1"/>
          <p:nvPr/>
        </p:nvSpPr>
        <p:spPr>
          <a:xfrm>
            <a:off x="1028700" y="962025"/>
            <a:ext cx="16818889" cy="1317625"/>
          </a:xfrm>
          <a:prstGeom prst="rect">
            <a:avLst/>
          </a:prstGeom>
        </p:spPr>
        <p:txBody>
          <a:bodyPr lIns="0" tIns="0" rIns="0" bIns="0" rtlCol="0" anchor="t">
            <a:spAutoFit/>
          </a:bodyPr>
          <a:lstStyle/>
          <a:p>
            <a:pPr>
              <a:lnSpc>
                <a:spcPts val="3499"/>
              </a:lnSpc>
              <a:spcBef>
                <a:spcPct val="0"/>
              </a:spcBef>
            </a:pPr>
            <a:r>
              <a:rPr lang="en-US" sz="2499" b="1" dirty="0">
                <a:solidFill>
                  <a:srgbClr val="000000"/>
                </a:solidFill>
                <a:latin typeface="Poppins Bold"/>
                <a:ea typeface="Poppins Bold"/>
                <a:cs typeface="Poppins Bold"/>
                <a:sym typeface="Poppins Bold"/>
              </a:rPr>
              <a:t>1. Good science starts with talented people, good funding, and effective infrastructure (both research and institutional). The </a:t>
            </a:r>
            <a:r>
              <a:rPr lang="en-US" sz="2499" b="1" dirty="0" err="1">
                <a:solidFill>
                  <a:srgbClr val="000000"/>
                </a:solidFill>
                <a:latin typeface="Poppins Bold"/>
                <a:ea typeface="Poppins Bold"/>
                <a:cs typeface="Poppins Bold"/>
                <a:sym typeface="Poppins Bold"/>
              </a:rPr>
              <a:t>scien</a:t>
            </a:r>
            <a:r>
              <a:rPr lang="en-GB" sz="2499" b="1" dirty="0" err="1">
                <a:solidFill>
                  <a:srgbClr val="000000"/>
                </a:solidFill>
                <a:latin typeface="Poppins Bold"/>
                <a:ea typeface="Poppins Bold"/>
                <a:cs typeface="Poppins Bold"/>
                <a:sym typeface="Poppins Bold"/>
              </a:rPr>
              <a:t>ce</a:t>
            </a:r>
            <a:r>
              <a:rPr lang="en-US" sz="2499" b="1" dirty="0">
                <a:solidFill>
                  <a:srgbClr val="000000"/>
                </a:solidFill>
                <a:latin typeface="Poppins Bold"/>
                <a:ea typeface="Poppins Bold"/>
                <a:cs typeface="Poppins Bold"/>
                <a:sym typeface="Poppins Bold"/>
              </a:rPr>
              <a:t> diaspora can provide access to </a:t>
            </a:r>
            <a:r>
              <a:rPr lang="en-GB" sz="2499" b="1" dirty="0">
                <a:solidFill>
                  <a:srgbClr val="000000"/>
                </a:solidFill>
                <a:latin typeface="Poppins Bold"/>
                <a:ea typeface="Poppins Bold"/>
                <a:cs typeface="Poppins Bold"/>
                <a:sym typeface="Poppins Bold"/>
              </a:rPr>
              <a:t>talented scholars, enhance access to funding, and contribute to the development of a cohesive</a:t>
            </a:r>
            <a:r>
              <a:rPr lang="en-US" sz="2499" b="1" dirty="0">
                <a:solidFill>
                  <a:srgbClr val="000000"/>
                </a:solidFill>
                <a:latin typeface="Poppins Bold"/>
                <a:ea typeface="Poppins Bold"/>
                <a:cs typeface="Poppins Bold"/>
                <a:sym typeface="Poppins Bold"/>
              </a:rPr>
              <a:t> research infrastructure.</a:t>
            </a:r>
          </a:p>
        </p:txBody>
      </p:sp>
      <p:sp>
        <p:nvSpPr>
          <p:cNvPr id="5" name="TextBox 5"/>
          <p:cNvSpPr txBox="1"/>
          <p:nvPr/>
        </p:nvSpPr>
        <p:spPr>
          <a:xfrm>
            <a:off x="1028700" y="2555875"/>
            <a:ext cx="16818889" cy="1755775"/>
          </a:xfrm>
          <a:prstGeom prst="rect">
            <a:avLst/>
          </a:prstGeom>
        </p:spPr>
        <p:txBody>
          <a:bodyPr lIns="0" tIns="0" rIns="0" bIns="0" rtlCol="0" anchor="t">
            <a:spAutoFit/>
          </a:bodyPr>
          <a:lstStyle/>
          <a:p>
            <a:pPr algn="l">
              <a:lnSpc>
                <a:spcPts val="3499"/>
              </a:lnSpc>
              <a:spcBef>
                <a:spcPct val="0"/>
              </a:spcBef>
            </a:pPr>
            <a:r>
              <a:rPr lang="en-US" sz="2499" b="1" dirty="0">
                <a:solidFill>
                  <a:srgbClr val="000000"/>
                </a:solidFill>
                <a:latin typeface="Poppins Bold"/>
                <a:ea typeface="Poppins Bold"/>
                <a:cs typeface="Poppins Bold"/>
                <a:sym typeface="Poppins Bold"/>
              </a:rPr>
              <a:t>2. It is necessary to distinguish between the scientific diaspora that was formed before 2022 and the one that is in the process of being formed after 2022. Accordingly, the potential of scientists abroad for the reconstruction of Ukraine is different. You should not expect much from those who left after 2022, but they have an extremely high motivation to cooperate.</a:t>
            </a:r>
          </a:p>
        </p:txBody>
      </p:sp>
      <p:sp>
        <p:nvSpPr>
          <p:cNvPr id="6" name="TextBox 6"/>
          <p:cNvSpPr txBox="1"/>
          <p:nvPr/>
        </p:nvSpPr>
        <p:spPr>
          <a:xfrm>
            <a:off x="1028700" y="5577155"/>
            <a:ext cx="16818889" cy="1317625"/>
          </a:xfrm>
          <a:prstGeom prst="rect">
            <a:avLst/>
          </a:prstGeom>
        </p:spPr>
        <p:txBody>
          <a:bodyPr lIns="0" tIns="0" rIns="0" bIns="0" rtlCol="0" anchor="t">
            <a:spAutoFit/>
          </a:bodyPr>
          <a:lstStyle/>
          <a:p>
            <a:pPr algn="l">
              <a:lnSpc>
                <a:spcPts val="3499"/>
              </a:lnSpc>
              <a:spcBef>
                <a:spcPct val="0"/>
              </a:spcBef>
            </a:pPr>
            <a:r>
              <a:rPr lang="en-US" sz="2499" b="1" dirty="0">
                <a:solidFill>
                  <a:srgbClr val="000000"/>
                </a:solidFill>
                <a:latin typeface="Poppins Bold"/>
                <a:ea typeface="Poppins Bold"/>
                <a:cs typeface="Poppins Bold"/>
                <a:sym typeface="Poppins Bold"/>
              </a:rPr>
              <a:t>4. Digitalization can intensify the work of the diaspora aimed at rebuilding Ukraine. It enables faster and more effective communication, conveying knowledge, and thus accelerating the processes of impact the rebuilding of Ukraine.</a:t>
            </a:r>
          </a:p>
        </p:txBody>
      </p:sp>
      <p:sp>
        <p:nvSpPr>
          <p:cNvPr id="7" name="TextBox 7"/>
          <p:cNvSpPr txBox="1"/>
          <p:nvPr/>
        </p:nvSpPr>
        <p:spPr>
          <a:xfrm>
            <a:off x="1028700" y="4457677"/>
            <a:ext cx="16818889" cy="879475"/>
          </a:xfrm>
          <a:prstGeom prst="rect">
            <a:avLst/>
          </a:prstGeom>
        </p:spPr>
        <p:txBody>
          <a:bodyPr lIns="0" tIns="0" rIns="0" bIns="0" rtlCol="0" anchor="t">
            <a:spAutoFit/>
          </a:bodyPr>
          <a:lstStyle/>
          <a:p>
            <a:pPr algn="l">
              <a:lnSpc>
                <a:spcPts val="3499"/>
              </a:lnSpc>
              <a:spcBef>
                <a:spcPct val="0"/>
              </a:spcBef>
            </a:pPr>
            <a:r>
              <a:rPr lang="en-US" sz="2499" b="1" dirty="0">
                <a:solidFill>
                  <a:srgbClr val="000000"/>
                </a:solidFill>
                <a:latin typeface="Poppins Bold"/>
                <a:ea typeface="Poppins Bold"/>
                <a:cs typeface="Poppins Bold"/>
                <a:sym typeface="Poppins Bold"/>
              </a:rPr>
              <a:t>3. Supporting the diaspora is not only the responsibility of Ukrainian scientists abroad. For diaspora assistance to be effective, it is necessary to be able to accept it. Therefore, it is the work of both sides.</a:t>
            </a:r>
          </a:p>
        </p:txBody>
      </p:sp>
      <p:sp>
        <p:nvSpPr>
          <p:cNvPr id="8" name="TextBox 8"/>
          <p:cNvSpPr txBox="1"/>
          <p:nvPr/>
        </p:nvSpPr>
        <p:spPr>
          <a:xfrm>
            <a:off x="1028700" y="7297447"/>
            <a:ext cx="16818889" cy="1317625"/>
          </a:xfrm>
          <a:prstGeom prst="rect">
            <a:avLst/>
          </a:prstGeom>
        </p:spPr>
        <p:txBody>
          <a:bodyPr lIns="0" tIns="0" rIns="0" bIns="0" rtlCol="0" anchor="t">
            <a:spAutoFit/>
          </a:bodyPr>
          <a:lstStyle/>
          <a:p>
            <a:pPr algn="l">
              <a:lnSpc>
                <a:spcPts val="3499"/>
              </a:lnSpc>
              <a:spcBef>
                <a:spcPct val="0"/>
              </a:spcBef>
            </a:pPr>
            <a:r>
              <a:rPr lang="en-US" sz="2499" b="1" dirty="0">
                <a:solidFill>
                  <a:srgbClr val="000000"/>
                </a:solidFill>
                <a:latin typeface="Poppins Bold"/>
                <a:ea typeface="Poppins Bold"/>
                <a:cs typeface="Poppins Bold"/>
                <a:sym typeface="Poppins Bold"/>
              </a:rPr>
              <a:t>5. Diaspora assistance is valuable and should be properly evaluated. Both financial and non-financial incentives can be effective in this context. Developing a system of non-financial incentives is equally important and can be implemented at various levels. </a:t>
            </a:r>
          </a:p>
        </p:txBody>
      </p:sp>
      <p:sp>
        <p:nvSpPr>
          <p:cNvPr id="9" name="TextBox 9"/>
          <p:cNvSpPr txBox="1"/>
          <p:nvPr/>
        </p:nvSpPr>
        <p:spPr>
          <a:xfrm>
            <a:off x="1028700" y="8855075"/>
            <a:ext cx="16818889" cy="1324017"/>
          </a:xfrm>
          <a:prstGeom prst="rect">
            <a:avLst/>
          </a:prstGeom>
        </p:spPr>
        <p:txBody>
          <a:bodyPr lIns="0" tIns="0" rIns="0" bIns="0" rtlCol="0" anchor="t">
            <a:spAutoFit/>
          </a:bodyPr>
          <a:lstStyle/>
          <a:p>
            <a:pPr algn="l">
              <a:lnSpc>
                <a:spcPts val="3499"/>
              </a:lnSpc>
              <a:spcBef>
                <a:spcPct val="0"/>
              </a:spcBef>
            </a:pPr>
            <a:r>
              <a:rPr lang="en-US" sz="2499" b="1" dirty="0">
                <a:solidFill>
                  <a:srgbClr val="000000"/>
                </a:solidFill>
                <a:latin typeface="Poppins Bold"/>
                <a:ea typeface="Poppins Bold"/>
                <a:cs typeface="Poppins Bold"/>
                <a:sym typeface="Poppins Bold"/>
              </a:rPr>
              <a:t>6. The diaspora cannot solve all the problems of Ukrainian universities and research institutions, but it can significantly accelerate their internationalization, rebuilding, and integration to global research society.</a:t>
            </a:r>
          </a:p>
        </p:txBody>
      </p:sp>
    </p:spTree>
    <p:extLst>
      <p:ext uri="{BB962C8B-B14F-4D97-AF65-F5344CB8AC3E}">
        <p14:creationId xmlns:p14="http://schemas.microsoft.com/office/powerpoint/2010/main" val="1517838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0573956" y="1028700"/>
            <a:ext cx="14635875" cy="8229600"/>
          </a:xfrm>
          <a:custGeom>
            <a:avLst/>
            <a:gdLst/>
            <a:ahLst/>
            <a:cxnLst/>
            <a:rect l="l" t="t" r="r" b="b"/>
            <a:pathLst>
              <a:path w="14635875" h="8229600">
                <a:moveTo>
                  <a:pt x="0" y="0"/>
                </a:moveTo>
                <a:lnTo>
                  <a:pt x="14635876" y="0"/>
                </a:lnTo>
                <a:lnTo>
                  <a:pt x="14635876" y="8229600"/>
                </a:lnTo>
                <a:lnTo>
                  <a:pt x="0" y="82296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10800000" flipH="1">
            <a:off x="-6921832" y="1028700"/>
            <a:ext cx="14635875" cy="8229600"/>
          </a:xfrm>
          <a:custGeom>
            <a:avLst/>
            <a:gdLst/>
            <a:ahLst/>
            <a:cxnLst/>
            <a:rect l="l" t="t" r="r" b="b"/>
            <a:pathLst>
              <a:path w="14635875" h="8229600">
                <a:moveTo>
                  <a:pt x="14635876" y="0"/>
                </a:moveTo>
                <a:lnTo>
                  <a:pt x="0" y="0"/>
                </a:lnTo>
                <a:lnTo>
                  <a:pt x="0" y="8229600"/>
                </a:lnTo>
                <a:lnTo>
                  <a:pt x="14635876" y="8229600"/>
                </a:lnTo>
                <a:lnTo>
                  <a:pt x="1463587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5029200" y="1028700"/>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TextBox 5"/>
          <p:cNvSpPr txBox="1"/>
          <p:nvPr/>
        </p:nvSpPr>
        <p:spPr>
          <a:xfrm>
            <a:off x="5867399" y="3872234"/>
            <a:ext cx="6553201" cy="2205732"/>
          </a:xfrm>
          <a:prstGeom prst="rect">
            <a:avLst/>
          </a:prstGeom>
        </p:spPr>
        <p:txBody>
          <a:bodyPr wrap="square" lIns="0" tIns="0" rIns="0" bIns="0" rtlCol="0" anchor="t">
            <a:spAutoFit/>
          </a:bodyPr>
          <a:lstStyle/>
          <a:p>
            <a:pPr algn="ctr">
              <a:lnSpc>
                <a:spcPts val="8640"/>
              </a:lnSpc>
            </a:pPr>
            <a:r>
              <a:rPr lang="en-US" sz="7200" b="1" dirty="0">
                <a:solidFill>
                  <a:srgbClr val="2833CD"/>
                </a:solidFill>
                <a:latin typeface="Montserrat Bold"/>
                <a:ea typeface="Montserrat Bold"/>
                <a:cs typeface="Montserrat Bold"/>
                <a:sym typeface="Montserrat Bold"/>
              </a:rPr>
              <a:t>OPEN DISCUSSION</a:t>
            </a:r>
          </a:p>
        </p:txBody>
      </p:sp>
      <p:sp>
        <p:nvSpPr>
          <p:cNvPr id="6" name="Freeform 8">
            <a:extLst>
              <a:ext uri="{FF2B5EF4-FFF2-40B4-BE49-F238E27FC236}">
                <a16:creationId xmlns:a16="http://schemas.microsoft.com/office/drawing/2014/main" id="{103D2AD1-BFE0-683E-302A-CFA414FAC8CC}"/>
              </a:ext>
            </a:extLst>
          </p:cNvPr>
          <p:cNvSpPr/>
          <p:nvPr/>
        </p:nvSpPr>
        <p:spPr>
          <a:xfrm>
            <a:off x="192717" y="8647495"/>
            <a:ext cx="4226884" cy="1710034"/>
          </a:xfrm>
          <a:custGeom>
            <a:avLst/>
            <a:gdLst/>
            <a:ahLst/>
            <a:cxnLst/>
            <a:rect l="l" t="t" r="r" b="b"/>
            <a:pathLst>
              <a:path w="4588031" h="2458218">
                <a:moveTo>
                  <a:pt x="0" y="0"/>
                </a:moveTo>
                <a:lnTo>
                  <a:pt x="4588031" y="0"/>
                </a:lnTo>
                <a:lnTo>
                  <a:pt x="4588031" y="2458218"/>
                </a:lnTo>
                <a:lnTo>
                  <a:pt x="0" y="2458218"/>
                </a:lnTo>
                <a:lnTo>
                  <a:pt x="0" y="0"/>
                </a:lnTo>
                <a:close/>
              </a:path>
            </a:pathLst>
          </a:custGeom>
          <a:blipFill>
            <a:blip r:embed="rId6"/>
            <a:stretch>
              <a:fillRect t="-38988" b="-47652"/>
            </a:stretch>
          </a:blipFill>
        </p:spPr>
        <p:txBody>
          <a:bodyPr/>
          <a:lstStyle/>
          <a:p>
            <a:endParaRPr lang="en-GB"/>
          </a:p>
        </p:txBody>
      </p:sp>
      <p:sp>
        <p:nvSpPr>
          <p:cNvPr id="7" name="Freeform 6">
            <a:extLst>
              <a:ext uri="{FF2B5EF4-FFF2-40B4-BE49-F238E27FC236}">
                <a16:creationId xmlns:a16="http://schemas.microsoft.com/office/drawing/2014/main" id="{D33C7F3F-1A97-1D5A-748D-09BEC9C1EADA}"/>
              </a:ext>
            </a:extLst>
          </p:cNvPr>
          <p:cNvSpPr/>
          <p:nvPr/>
        </p:nvSpPr>
        <p:spPr>
          <a:xfrm>
            <a:off x="6191929" y="8801100"/>
            <a:ext cx="4933271" cy="1485900"/>
          </a:xfrm>
          <a:custGeom>
            <a:avLst/>
            <a:gdLst/>
            <a:ahLst/>
            <a:cxnLst/>
            <a:rect l="l" t="t" r="r" b="b"/>
            <a:pathLst>
              <a:path w="5843418" h="2038775">
                <a:moveTo>
                  <a:pt x="0" y="0"/>
                </a:moveTo>
                <a:lnTo>
                  <a:pt x="5843419" y="0"/>
                </a:lnTo>
                <a:lnTo>
                  <a:pt x="5843419" y="2038775"/>
                </a:lnTo>
                <a:lnTo>
                  <a:pt x="0" y="2038775"/>
                </a:lnTo>
                <a:lnTo>
                  <a:pt x="0" y="0"/>
                </a:lnTo>
                <a:close/>
              </a:path>
            </a:pathLst>
          </a:custGeom>
          <a:blipFill>
            <a:blip r:embed="rId7"/>
            <a:stretch>
              <a:fillRect/>
            </a:stretch>
          </a:blipFill>
        </p:spPr>
        <p:txBody>
          <a:bodyPr/>
          <a:lstStyle/>
          <a:p>
            <a:endParaRPr lang="en-GB"/>
          </a:p>
        </p:txBody>
      </p:sp>
      <p:grpSp>
        <p:nvGrpSpPr>
          <p:cNvPr id="8" name="Group 7">
            <a:extLst>
              <a:ext uri="{FF2B5EF4-FFF2-40B4-BE49-F238E27FC236}">
                <a16:creationId xmlns:a16="http://schemas.microsoft.com/office/drawing/2014/main" id="{2DB43E92-7B39-3BEF-4F3E-01A0B00AB765}"/>
              </a:ext>
            </a:extLst>
          </p:cNvPr>
          <p:cNvGrpSpPr/>
          <p:nvPr/>
        </p:nvGrpSpPr>
        <p:grpSpPr>
          <a:xfrm>
            <a:off x="13868399" y="8661646"/>
            <a:ext cx="3519722" cy="1335651"/>
            <a:chOff x="0" y="0"/>
            <a:chExt cx="5222524" cy="2062610"/>
          </a:xfrm>
        </p:grpSpPr>
        <p:grpSp>
          <p:nvGrpSpPr>
            <p:cNvPr id="9" name="Group 8">
              <a:extLst>
                <a:ext uri="{FF2B5EF4-FFF2-40B4-BE49-F238E27FC236}">
                  <a16:creationId xmlns:a16="http://schemas.microsoft.com/office/drawing/2014/main" id="{37160160-27A0-C0CA-F237-B0A95BC2D969}"/>
                </a:ext>
              </a:extLst>
            </p:cNvPr>
            <p:cNvGrpSpPr>
              <a:grpSpLocks noChangeAspect="1"/>
            </p:cNvGrpSpPr>
            <p:nvPr/>
          </p:nvGrpSpPr>
          <p:grpSpPr>
            <a:xfrm>
              <a:off x="0" y="0"/>
              <a:ext cx="2274277" cy="2062610"/>
              <a:chOff x="0" y="0"/>
              <a:chExt cx="3852977" cy="3494380"/>
            </a:xfrm>
          </p:grpSpPr>
          <p:sp>
            <p:nvSpPr>
              <p:cNvPr id="29" name="Freeform 14">
                <a:extLst>
                  <a:ext uri="{FF2B5EF4-FFF2-40B4-BE49-F238E27FC236}">
                    <a16:creationId xmlns:a16="http://schemas.microsoft.com/office/drawing/2014/main" id="{CA528ACF-6DDA-4A07-C5ED-4424B75771C9}"/>
                  </a:ext>
                </a:extLst>
              </p:cNvPr>
              <p:cNvSpPr/>
              <p:nvPr/>
            </p:nvSpPr>
            <p:spPr>
              <a:xfrm>
                <a:off x="2855626" y="2016791"/>
                <a:ext cx="604584" cy="604616"/>
              </a:xfrm>
              <a:custGeom>
                <a:avLst/>
                <a:gdLst/>
                <a:ahLst/>
                <a:cxnLst/>
                <a:rect l="l" t="t" r="r" b="b"/>
                <a:pathLst>
                  <a:path w="604584" h="604616">
                    <a:moveTo>
                      <a:pt x="524225" y="96997"/>
                    </a:moveTo>
                    <a:cubicBezTo>
                      <a:pt x="469361" y="37688"/>
                      <a:pt x="394812" y="3271"/>
                      <a:pt x="314040" y="223"/>
                    </a:cubicBezTo>
                    <a:cubicBezTo>
                      <a:pt x="233268" y="-2825"/>
                      <a:pt x="156306" y="25496"/>
                      <a:pt x="96997" y="80360"/>
                    </a:cubicBezTo>
                    <a:cubicBezTo>
                      <a:pt x="37688" y="135224"/>
                      <a:pt x="3271" y="209773"/>
                      <a:pt x="223" y="290545"/>
                    </a:cubicBezTo>
                    <a:cubicBezTo>
                      <a:pt x="-2825" y="371317"/>
                      <a:pt x="25496" y="448279"/>
                      <a:pt x="80360" y="507588"/>
                    </a:cubicBezTo>
                    <a:cubicBezTo>
                      <a:pt x="135224" y="566897"/>
                      <a:pt x="209773" y="601314"/>
                      <a:pt x="290545" y="604362"/>
                    </a:cubicBezTo>
                    <a:cubicBezTo>
                      <a:pt x="294609" y="604489"/>
                      <a:pt x="298673" y="604616"/>
                      <a:pt x="302610" y="604616"/>
                    </a:cubicBezTo>
                    <a:cubicBezTo>
                      <a:pt x="378937" y="604616"/>
                      <a:pt x="451327" y="576295"/>
                      <a:pt x="507588" y="524225"/>
                    </a:cubicBezTo>
                    <a:cubicBezTo>
                      <a:pt x="566897" y="469361"/>
                      <a:pt x="601314" y="394812"/>
                      <a:pt x="604362" y="314040"/>
                    </a:cubicBezTo>
                    <a:cubicBezTo>
                      <a:pt x="607410" y="233268"/>
                      <a:pt x="579089" y="156306"/>
                      <a:pt x="524225" y="96997"/>
                    </a:cubicBezTo>
                  </a:path>
                </a:pathLst>
              </a:custGeom>
              <a:solidFill>
                <a:srgbClr val="85160F"/>
              </a:solidFill>
            </p:spPr>
            <p:txBody>
              <a:bodyPr/>
              <a:lstStyle/>
              <a:p>
                <a:endParaRPr lang="en-GB"/>
              </a:p>
            </p:txBody>
          </p:sp>
          <p:sp>
            <p:nvSpPr>
              <p:cNvPr id="30" name="Freeform 15">
                <a:extLst>
                  <a:ext uri="{FF2B5EF4-FFF2-40B4-BE49-F238E27FC236}">
                    <a16:creationId xmlns:a16="http://schemas.microsoft.com/office/drawing/2014/main" id="{78C05107-7919-8319-6409-49CDEC09DBB4}"/>
                  </a:ext>
                </a:extLst>
              </p:cNvPr>
              <p:cNvSpPr/>
              <p:nvPr/>
            </p:nvSpPr>
            <p:spPr>
              <a:xfrm>
                <a:off x="1308639" y="63514"/>
                <a:ext cx="604584" cy="604633"/>
              </a:xfrm>
              <a:custGeom>
                <a:avLst/>
                <a:gdLst/>
                <a:ahLst/>
                <a:cxnLst/>
                <a:rect l="l" t="t" r="r" b="b"/>
                <a:pathLst>
                  <a:path w="604584" h="604633">
                    <a:moveTo>
                      <a:pt x="524225" y="97014"/>
                    </a:moveTo>
                    <a:cubicBezTo>
                      <a:pt x="469361" y="37705"/>
                      <a:pt x="394685" y="3415"/>
                      <a:pt x="314040" y="240"/>
                    </a:cubicBezTo>
                    <a:cubicBezTo>
                      <a:pt x="233395" y="-2935"/>
                      <a:pt x="156306" y="25513"/>
                      <a:pt x="96997" y="80377"/>
                    </a:cubicBezTo>
                    <a:cubicBezTo>
                      <a:pt x="37688" y="135241"/>
                      <a:pt x="3271" y="209790"/>
                      <a:pt x="223" y="290562"/>
                    </a:cubicBezTo>
                    <a:cubicBezTo>
                      <a:pt x="-2825" y="371334"/>
                      <a:pt x="25496" y="448296"/>
                      <a:pt x="80360" y="507605"/>
                    </a:cubicBezTo>
                    <a:cubicBezTo>
                      <a:pt x="135224" y="566914"/>
                      <a:pt x="209773" y="601331"/>
                      <a:pt x="290545" y="604379"/>
                    </a:cubicBezTo>
                    <a:cubicBezTo>
                      <a:pt x="294609" y="604506"/>
                      <a:pt x="298546" y="604633"/>
                      <a:pt x="302610" y="604633"/>
                    </a:cubicBezTo>
                    <a:cubicBezTo>
                      <a:pt x="378937" y="604633"/>
                      <a:pt x="451327" y="576312"/>
                      <a:pt x="507588" y="524242"/>
                    </a:cubicBezTo>
                    <a:cubicBezTo>
                      <a:pt x="566897" y="469378"/>
                      <a:pt x="601314" y="394829"/>
                      <a:pt x="604362" y="314057"/>
                    </a:cubicBezTo>
                    <a:cubicBezTo>
                      <a:pt x="607410" y="233285"/>
                      <a:pt x="579089" y="156323"/>
                      <a:pt x="524225" y="97014"/>
                    </a:cubicBezTo>
                  </a:path>
                </a:pathLst>
              </a:custGeom>
              <a:solidFill>
                <a:srgbClr val="85160F"/>
              </a:solidFill>
            </p:spPr>
            <p:txBody>
              <a:bodyPr/>
              <a:lstStyle/>
              <a:p>
                <a:endParaRPr lang="en-GB"/>
              </a:p>
            </p:txBody>
          </p:sp>
          <p:sp>
            <p:nvSpPr>
              <p:cNvPr id="31" name="Freeform 16">
                <a:extLst>
                  <a:ext uri="{FF2B5EF4-FFF2-40B4-BE49-F238E27FC236}">
                    <a16:creationId xmlns:a16="http://schemas.microsoft.com/office/drawing/2014/main" id="{4057AD0E-F6A7-566B-1D35-716512E7EBDE}"/>
                  </a:ext>
                </a:extLst>
              </p:cNvPr>
              <p:cNvSpPr/>
              <p:nvPr/>
            </p:nvSpPr>
            <p:spPr>
              <a:xfrm>
                <a:off x="63387" y="159008"/>
                <a:ext cx="3726134" cy="3272151"/>
              </a:xfrm>
              <a:custGeom>
                <a:avLst/>
                <a:gdLst/>
                <a:ahLst/>
                <a:cxnLst/>
                <a:rect l="l" t="t" r="r" b="b"/>
                <a:pathLst>
                  <a:path w="3726134" h="3272151">
                    <a:moveTo>
                      <a:pt x="3630281" y="472055"/>
                    </a:moveTo>
                    <a:cubicBezTo>
                      <a:pt x="3622534" y="671699"/>
                      <a:pt x="3453878" y="827782"/>
                      <a:pt x="3254107" y="819908"/>
                    </a:cubicBezTo>
                    <a:cubicBezTo>
                      <a:pt x="3068306" y="812669"/>
                      <a:pt x="2920224" y="665857"/>
                      <a:pt x="2907016" y="484628"/>
                    </a:cubicBezTo>
                    <a:cubicBezTo>
                      <a:pt x="2906508" y="473960"/>
                      <a:pt x="2906254" y="463292"/>
                      <a:pt x="2906762" y="452370"/>
                    </a:cubicBezTo>
                    <a:lnTo>
                      <a:pt x="2906762" y="452370"/>
                    </a:lnTo>
                    <a:cubicBezTo>
                      <a:pt x="2907397" y="435225"/>
                      <a:pt x="2909429" y="417699"/>
                      <a:pt x="2912604" y="400427"/>
                    </a:cubicBezTo>
                    <a:lnTo>
                      <a:pt x="2920224" y="358771"/>
                    </a:lnTo>
                    <a:cubicBezTo>
                      <a:pt x="2963658" y="206244"/>
                      <a:pt x="3104120" y="95627"/>
                      <a:pt x="3268077" y="95627"/>
                    </a:cubicBezTo>
                    <a:cubicBezTo>
                      <a:pt x="3272776" y="95627"/>
                      <a:pt x="3277602" y="95754"/>
                      <a:pt x="3282428" y="95881"/>
                    </a:cubicBezTo>
                    <a:cubicBezTo>
                      <a:pt x="3482072" y="103628"/>
                      <a:pt x="3638155" y="272411"/>
                      <a:pt x="3630281" y="472055"/>
                    </a:cubicBezTo>
                    <a:moveTo>
                      <a:pt x="2305163" y="1772535"/>
                    </a:moveTo>
                    <a:cubicBezTo>
                      <a:pt x="2301353" y="1869182"/>
                      <a:pt x="2260205" y="1958717"/>
                      <a:pt x="2189085" y="2024376"/>
                    </a:cubicBezTo>
                    <a:cubicBezTo>
                      <a:pt x="2117965" y="2090035"/>
                      <a:pt x="2025636" y="2124198"/>
                      <a:pt x="1928989" y="2120388"/>
                    </a:cubicBezTo>
                    <a:cubicBezTo>
                      <a:pt x="1832342" y="2116578"/>
                      <a:pt x="1742807" y="2075430"/>
                      <a:pt x="1677148" y="2004437"/>
                    </a:cubicBezTo>
                    <a:cubicBezTo>
                      <a:pt x="1611489" y="1933444"/>
                      <a:pt x="1577326" y="1840988"/>
                      <a:pt x="1581136" y="1744341"/>
                    </a:cubicBezTo>
                    <a:cubicBezTo>
                      <a:pt x="1588756" y="1549523"/>
                      <a:pt x="1749665" y="1396234"/>
                      <a:pt x="1942959" y="1396234"/>
                    </a:cubicBezTo>
                    <a:cubicBezTo>
                      <a:pt x="1947658" y="1396234"/>
                      <a:pt x="1952484" y="1396361"/>
                      <a:pt x="1957310" y="1396488"/>
                    </a:cubicBezTo>
                    <a:cubicBezTo>
                      <a:pt x="2156954" y="1404235"/>
                      <a:pt x="2313037" y="1573018"/>
                      <a:pt x="2305163" y="1772662"/>
                    </a:cubicBezTo>
                    <a:moveTo>
                      <a:pt x="1416925" y="2687443"/>
                    </a:moveTo>
                    <a:cubicBezTo>
                      <a:pt x="1386953" y="2675886"/>
                      <a:pt x="1354949" y="2668901"/>
                      <a:pt x="1321929" y="2667631"/>
                    </a:cubicBezTo>
                    <a:cubicBezTo>
                      <a:pt x="1244840" y="2664583"/>
                      <a:pt x="1171180" y="2691507"/>
                      <a:pt x="1113395" y="2742942"/>
                    </a:cubicBezTo>
                    <a:lnTo>
                      <a:pt x="522972" y="1997579"/>
                    </a:lnTo>
                    <a:cubicBezTo>
                      <a:pt x="567168" y="1953637"/>
                      <a:pt x="596124" y="1897503"/>
                      <a:pt x="606919" y="1836162"/>
                    </a:cubicBezTo>
                    <a:lnTo>
                      <a:pt x="1487283" y="1799459"/>
                    </a:lnTo>
                    <a:cubicBezTo>
                      <a:pt x="1499983" y="1941445"/>
                      <a:pt x="1577961" y="2065905"/>
                      <a:pt x="1691880" y="2141089"/>
                    </a:cubicBezTo>
                    <a:close/>
                    <a:moveTo>
                      <a:pt x="1513064" y="2977638"/>
                    </a:moveTo>
                    <a:cubicBezTo>
                      <a:pt x="1510905" y="3033010"/>
                      <a:pt x="1487664" y="3084064"/>
                      <a:pt x="1447659" y="3121656"/>
                    </a:cubicBezTo>
                    <a:cubicBezTo>
                      <a:pt x="1407908" y="3158994"/>
                      <a:pt x="1355965" y="3178425"/>
                      <a:pt x="1302117" y="3176266"/>
                    </a:cubicBezTo>
                    <a:cubicBezTo>
                      <a:pt x="1248015" y="3174107"/>
                      <a:pt x="1198104" y="3150739"/>
                      <a:pt x="1161274" y="3110353"/>
                    </a:cubicBezTo>
                    <a:cubicBezTo>
                      <a:pt x="1124317" y="3069840"/>
                      <a:pt x="1105140" y="3017008"/>
                      <a:pt x="1107299" y="2961636"/>
                    </a:cubicBezTo>
                    <a:cubicBezTo>
                      <a:pt x="1109458" y="2906264"/>
                      <a:pt x="1132699" y="2855210"/>
                      <a:pt x="1172704" y="2817618"/>
                    </a:cubicBezTo>
                    <a:cubicBezTo>
                      <a:pt x="1210550" y="2782058"/>
                      <a:pt x="1259191" y="2762754"/>
                      <a:pt x="1310245" y="2762754"/>
                    </a:cubicBezTo>
                    <a:cubicBezTo>
                      <a:pt x="1312912" y="2762754"/>
                      <a:pt x="1315579" y="2762754"/>
                      <a:pt x="1318246" y="2762881"/>
                    </a:cubicBezTo>
                    <a:cubicBezTo>
                      <a:pt x="1372348" y="2765040"/>
                      <a:pt x="1422259" y="2788408"/>
                      <a:pt x="1459089" y="2828794"/>
                    </a:cubicBezTo>
                    <a:cubicBezTo>
                      <a:pt x="1496046" y="2869307"/>
                      <a:pt x="1515223" y="2922139"/>
                      <a:pt x="1513064" y="2977511"/>
                    </a:cubicBezTo>
                    <a:moveTo>
                      <a:pt x="442835" y="1936746"/>
                    </a:moveTo>
                    <a:cubicBezTo>
                      <a:pt x="402322" y="1974211"/>
                      <a:pt x="349490" y="1993769"/>
                      <a:pt x="294372" y="1991610"/>
                    </a:cubicBezTo>
                    <a:cubicBezTo>
                      <a:pt x="239254" y="1989451"/>
                      <a:pt x="188073" y="1965956"/>
                      <a:pt x="150608" y="1925443"/>
                    </a:cubicBezTo>
                    <a:cubicBezTo>
                      <a:pt x="113143" y="1884930"/>
                      <a:pt x="93585" y="1832098"/>
                      <a:pt x="95744" y="1776980"/>
                    </a:cubicBezTo>
                    <a:cubicBezTo>
                      <a:pt x="100062" y="1665728"/>
                      <a:pt x="191883" y="1578225"/>
                      <a:pt x="302246" y="1578225"/>
                    </a:cubicBezTo>
                    <a:cubicBezTo>
                      <a:pt x="304913" y="1578225"/>
                      <a:pt x="307707" y="1578352"/>
                      <a:pt x="310374" y="1578352"/>
                    </a:cubicBezTo>
                    <a:cubicBezTo>
                      <a:pt x="424293" y="1582797"/>
                      <a:pt x="513320" y="1679063"/>
                      <a:pt x="508875" y="1793109"/>
                    </a:cubicBezTo>
                    <a:cubicBezTo>
                      <a:pt x="506716" y="1848354"/>
                      <a:pt x="483221" y="1899281"/>
                      <a:pt x="442708" y="1936873"/>
                    </a:cubicBezTo>
                    <a:moveTo>
                      <a:pt x="3286111" y="377"/>
                    </a:moveTo>
                    <a:cubicBezTo>
                      <a:pt x="3068814" y="-8386"/>
                      <a:pt x="2881108" y="136521"/>
                      <a:pt x="2826498" y="337689"/>
                    </a:cubicBezTo>
                    <a:lnTo>
                      <a:pt x="1848090" y="196084"/>
                    </a:lnTo>
                    <a:cubicBezTo>
                      <a:pt x="1848217" y="202688"/>
                      <a:pt x="1848598" y="209292"/>
                      <a:pt x="1848217" y="215896"/>
                    </a:cubicBezTo>
                    <a:cubicBezTo>
                      <a:pt x="1847201" y="241677"/>
                      <a:pt x="1842629" y="266696"/>
                      <a:pt x="1835517" y="290699"/>
                    </a:cubicBezTo>
                    <a:lnTo>
                      <a:pt x="2811258" y="431923"/>
                    </a:lnTo>
                    <a:cubicBezTo>
                      <a:pt x="2811131" y="434590"/>
                      <a:pt x="2810877" y="437130"/>
                      <a:pt x="2810750" y="439797"/>
                    </a:cubicBezTo>
                    <a:cubicBezTo>
                      <a:pt x="2810115" y="455799"/>
                      <a:pt x="2810369" y="471547"/>
                      <a:pt x="2811385" y="487168"/>
                    </a:cubicBezTo>
                    <a:cubicBezTo>
                      <a:pt x="2815449" y="578989"/>
                      <a:pt x="2846818" y="664460"/>
                      <a:pt x="2897999" y="735072"/>
                    </a:cubicBezTo>
                    <a:lnTo>
                      <a:pt x="2224899" y="1397758"/>
                    </a:lnTo>
                    <a:cubicBezTo>
                      <a:pt x="2151747" y="1340481"/>
                      <a:pt x="2060688" y="1304667"/>
                      <a:pt x="1960993" y="1300857"/>
                    </a:cubicBezTo>
                    <a:cubicBezTo>
                      <a:pt x="1720836" y="1291205"/>
                      <a:pt x="1516747" y="1469259"/>
                      <a:pt x="1488680" y="1703574"/>
                    </a:cubicBezTo>
                    <a:lnTo>
                      <a:pt x="608189" y="1740277"/>
                    </a:lnTo>
                    <a:cubicBezTo>
                      <a:pt x="599172" y="1678555"/>
                      <a:pt x="571359" y="1620897"/>
                      <a:pt x="528306" y="1575558"/>
                    </a:cubicBezTo>
                    <a:lnTo>
                      <a:pt x="1386318" y="460498"/>
                    </a:lnTo>
                    <a:cubicBezTo>
                      <a:pt x="1363712" y="446401"/>
                      <a:pt x="1342757" y="429383"/>
                      <a:pt x="1324215" y="409317"/>
                    </a:cubicBezTo>
                    <a:cubicBezTo>
                      <a:pt x="1320659" y="405507"/>
                      <a:pt x="1317611" y="401443"/>
                      <a:pt x="1314309" y="397506"/>
                    </a:cubicBezTo>
                    <a:lnTo>
                      <a:pt x="449693" y="1521329"/>
                    </a:lnTo>
                    <a:cubicBezTo>
                      <a:pt x="409434" y="1498723"/>
                      <a:pt x="363460" y="1484880"/>
                      <a:pt x="314184" y="1482975"/>
                    </a:cubicBezTo>
                    <a:cubicBezTo>
                      <a:pt x="147814" y="1476498"/>
                      <a:pt x="6844" y="1606673"/>
                      <a:pt x="240" y="1773297"/>
                    </a:cubicBezTo>
                    <a:cubicBezTo>
                      <a:pt x="-6364" y="1939921"/>
                      <a:pt x="123938" y="2080637"/>
                      <a:pt x="290562" y="2087241"/>
                    </a:cubicBezTo>
                    <a:cubicBezTo>
                      <a:pt x="294626" y="2087368"/>
                      <a:pt x="298690" y="2087495"/>
                      <a:pt x="302627" y="2087495"/>
                    </a:cubicBezTo>
                    <a:cubicBezTo>
                      <a:pt x="352665" y="2087495"/>
                      <a:pt x="400798" y="2075176"/>
                      <a:pt x="444105" y="2052062"/>
                    </a:cubicBezTo>
                    <a:lnTo>
                      <a:pt x="1051546" y="2818634"/>
                    </a:lnTo>
                    <a:cubicBezTo>
                      <a:pt x="1027543" y="2860671"/>
                      <a:pt x="1013700" y="2908169"/>
                      <a:pt x="1011795" y="2958080"/>
                    </a:cubicBezTo>
                    <a:cubicBezTo>
                      <a:pt x="1008620" y="3038598"/>
                      <a:pt x="1036687" y="3115560"/>
                      <a:pt x="1090535" y="3174869"/>
                    </a:cubicBezTo>
                    <a:cubicBezTo>
                      <a:pt x="1144637" y="3234305"/>
                      <a:pt x="1218424" y="3268722"/>
                      <a:pt x="1298307" y="3271897"/>
                    </a:cubicBezTo>
                    <a:cubicBezTo>
                      <a:pt x="1302244" y="3272024"/>
                      <a:pt x="1306181" y="3272151"/>
                      <a:pt x="1310118" y="3272151"/>
                    </a:cubicBezTo>
                    <a:cubicBezTo>
                      <a:pt x="1385683" y="3272151"/>
                      <a:pt x="1457311" y="3243703"/>
                      <a:pt x="1512937" y="3191506"/>
                    </a:cubicBezTo>
                    <a:cubicBezTo>
                      <a:pt x="1571357" y="3136642"/>
                      <a:pt x="1605266" y="3062093"/>
                      <a:pt x="1608441" y="2981575"/>
                    </a:cubicBezTo>
                    <a:cubicBezTo>
                      <a:pt x="1609076" y="2966589"/>
                      <a:pt x="1608187" y="2951730"/>
                      <a:pt x="1606663" y="2937125"/>
                    </a:cubicBezTo>
                    <a:lnTo>
                      <a:pt x="2871456" y="2364482"/>
                    </a:lnTo>
                    <a:cubicBezTo>
                      <a:pt x="2849231" y="2340225"/>
                      <a:pt x="2831578" y="2312793"/>
                      <a:pt x="2818497" y="2283583"/>
                    </a:cubicBezTo>
                    <a:lnTo>
                      <a:pt x="1581517" y="2843780"/>
                    </a:lnTo>
                    <a:cubicBezTo>
                      <a:pt x="1568563" y="2815332"/>
                      <a:pt x="1551291" y="2788662"/>
                      <a:pt x="1529701" y="2764913"/>
                    </a:cubicBezTo>
                    <a:cubicBezTo>
                      <a:pt x="1520303" y="2754499"/>
                      <a:pt x="1510016" y="2745228"/>
                      <a:pt x="1499475" y="2736338"/>
                    </a:cubicBezTo>
                    <a:lnTo>
                      <a:pt x="1776843" y="2185285"/>
                    </a:lnTo>
                    <a:cubicBezTo>
                      <a:pt x="1823071" y="2203446"/>
                      <a:pt x="1872982" y="2214241"/>
                      <a:pt x="1925306" y="2216400"/>
                    </a:cubicBezTo>
                    <a:cubicBezTo>
                      <a:pt x="1931402" y="2216654"/>
                      <a:pt x="1937371" y="2216781"/>
                      <a:pt x="1943467" y="2216781"/>
                    </a:cubicBezTo>
                    <a:cubicBezTo>
                      <a:pt x="2187688" y="2216781"/>
                      <a:pt x="2391142" y="2022979"/>
                      <a:pt x="2400667" y="1776853"/>
                    </a:cubicBezTo>
                    <a:cubicBezTo>
                      <a:pt x="2405239" y="1658616"/>
                      <a:pt x="2364345" y="1548888"/>
                      <a:pt x="2293733" y="1464814"/>
                    </a:cubicBezTo>
                    <a:lnTo>
                      <a:pt x="2962007" y="806954"/>
                    </a:lnTo>
                    <a:cubicBezTo>
                      <a:pt x="3021824" y="861056"/>
                      <a:pt x="3096246" y="899791"/>
                      <a:pt x="3179431" y="916174"/>
                    </a:cubicBezTo>
                    <a:lnTo>
                      <a:pt x="3097389" y="1858768"/>
                    </a:lnTo>
                    <a:cubicBezTo>
                      <a:pt x="3100437" y="1858768"/>
                      <a:pt x="3103358" y="1858514"/>
                      <a:pt x="3106279" y="1858641"/>
                    </a:cubicBezTo>
                    <a:cubicBezTo>
                      <a:pt x="3135870" y="1859784"/>
                      <a:pt x="3164572" y="1865245"/>
                      <a:pt x="3191877" y="1874516"/>
                    </a:cubicBezTo>
                    <a:lnTo>
                      <a:pt x="3275316" y="916174"/>
                    </a:lnTo>
                    <a:cubicBezTo>
                      <a:pt x="3516489" y="912618"/>
                      <a:pt x="3716260" y="720213"/>
                      <a:pt x="3725785" y="476373"/>
                    </a:cubicBezTo>
                    <a:cubicBezTo>
                      <a:pt x="3735564" y="224151"/>
                      <a:pt x="3538460" y="10918"/>
                      <a:pt x="3286238" y="1012"/>
                    </a:cubicBezTo>
                  </a:path>
                </a:pathLst>
              </a:custGeom>
              <a:solidFill>
                <a:srgbClr val="3B3D43"/>
              </a:solidFill>
            </p:spPr>
            <p:txBody>
              <a:bodyPr/>
              <a:lstStyle/>
              <a:p>
                <a:endParaRPr lang="en-GB"/>
              </a:p>
            </p:txBody>
          </p:sp>
        </p:grpSp>
        <p:grpSp>
          <p:nvGrpSpPr>
            <p:cNvPr id="10" name="Group 17">
              <a:extLst>
                <a:ext uri="{FF2B5EF4-FFF2-40B4-BE49-F238E27FC236}">
                  <a16:creationId xmlns:a16="http://schemas.microsoft.com/office/drawing/2014/main" id="{C9FDFA3D-86A0-D40A-29F9-17F984E11BFA}"/>
                </a:ext>
              </a:extLst>
            </p:cNvPr>
            <p:cNvGrpSpPr>
              <a:grpSpLocks noChangeAspect="1"/>
            </p:cNvGrpSpPr>
            <p:nvPr/>
          </p:nvGrpSpPr>
          <p:grpSpPr>
            <a:xfrm>
              <a:off x="2586538" y="1214765"/>
              <a:ext cx="212612" cy="315809"/>
              <a:chOff x="0" y="0"/>
              <a:chExt cx="360197" cy="535026"/>
            </a:xfrm>
          </p:grpSpPr>
          <p:sp>
            <p:nvSpPr>
              <p:cNvPr id="28" name="Freeform 18">
                <a:extLst>
                  <a:ext uri="{FF2B5EF4-FFF2-40B4-BE49-F238E27FC236}">
                    <a16:creationId xmlns:a16="http://schemas.microsoft.com/office/drawing/2014/main" id="{3D99F3BE-222D-A250-C562-334BCF892C45}"/>
                  </a:ext>
                </a:extLst>
              </p:cNvPr>
              <p:cNvSpPr/>
              <p:nvPr/>
            </p:nvSpPr>
            <p:spPr>
              <a:xfrm>
                <a:off x="0" y="0"/>
                <a:ext cx="360172" cy="535051"/>
              </a:xfrm>
              <a:custGeom>
                <a:avLst/>
                <a:gdLst/>
                <a:ahLst/>
                <a:cxnLst/>
                <a:rect l="l" t="t" r="r" b="b"/>
                <a:pathLst>
                  <a:path w="360172" h="535051">
                    <a:moveTo>
                      <a:pt x="264160" y="155829"/>
                    </a:moveTo>
                    <a:cubicBezTo>
                      <a:pt x="264160" y="147447"/>
                      <a:pt x="263398" y="138430"/>
                      <a:pt x="261112" y="130810"/>
                    </a:cubicBezTo>
                    <a:cubicBezTo>
                      <a:pt x="251206" y="96901"/>
                      <a:pt x="224790" y="71120"/>
                      <a:pt x="185420" y="71120"/>
                    </a:cubicBezTo>
                    <a:cubicBezTo>
                      <a:pt x="133223" y="71120"/>
                      <a:pt x="94615" y="116586"/>
                      <a:pt x="94615" y="191389"/>
                    </a:cubicBezTo>
                    <a:cubicBezTo>
                      <a:pt x="94615" y="254254"/>
                      <a:pt x="126365" y="304927"/>
                      <a:pt x="184658" y="304927"/>
                    </a:cubicBezTo>
                    <a:cubicBezTo>
                      <a:pt x="219456" y="304927"/>
                      <a:pt x="249682" y="282194"/>
                      <a:pt x="260350" y="248920"/>
                    </a:cubicBezTo>
                    <a:cubicBezTo>
                      <a:pt x="262636" y="239141"/>
                      <a:pt x="264160" y="226187"/>
                      <a:pt x="264160" y="215646"/>
                    </a:cubicBezTo>
                    <a:close/>
                    <a:moveTo>
                      <a:pt x="360172" y="8255"/>
                    </a:moveTo>
                    <a:cubicBezTo>
                      <a:pt x="358648" y="33274"/>
                      <a:pt x="357124" y="63500"/>
                      <a:pt x="357124" y="114173"/>
                    </a:cubicBezTo>
                    <a:lnTo>
                      <a:pt x="357124" y="323088"/>
                    </a:lnTo>
                    <a:cubicBezTo>
                      <a:pt x="357124" y="400304"/>
                      <a:pt x="341249" y="455549"/>
                      <a:pt x="302641" y="490347"/>
                    </a:cubicBezTo>
                    <a:cubicBezTo>
                      <a:pt x="264033" y="524383"/>
                      <a:pt x="211074" y="535051"/>
                      <a:pt x="160401" y="535051"/>
                    </a:cubicBezTo>
                    <a:cubicBezTo>
                      <a:pt x="113538" y="535051"/>
                      <a:pt x="63500" y="525272"/>
                      <a:pt x="31750" y="505587"/>
                    </a:cubicBezTo>
                    <a:lnTo>
                      <a:pt x="52197" y="435229"/>
                    </a:lnTo>
                    <a:cubicBezTo>
                      <a:pt x="75692" y="448818"/>
                      <a:pt x="115062" y="463169"/>
                      <a:pt x="159639" y="463169"/>
                    </a:cubicBezTo>
                    <a:cubicBezTo>
                      <a:pt x="220218" y="463169"/>
                      <a:pt x="265557" y="431419"/>
                      <a:pt x="265557" y="351917"/>
                    </a:cubicBezTo>
                    <a:lnTo>
                      <a:pt x="265557" y="320040"/>
                    </a:lnTo>
                    <a:lnTo>
                      <a:pt x="264160" y="320040"/>
                    </a:lnTo>
                    <a:cubicBezTo>
                      <a:pt x="242951" y="352552"/>
                      <a:pt x="205105" y="374523"/>
                      <a:pt x="156718" y="374523"/>
                    </a:cubicBezTo>
                    <a:cubicBezTo>
                      <a:pt x="65024" y="374650"/>
                      <a:pt x="0" y="298958"/>
                      <a:pt x="0" y="194437"/>
                    </a:cubicBezTo>
                    <a:cubicBezTo>
                      <a:pt x="0" y="73406"/>
                      <a:pt x="78740" y="0"/>
                      <a:pt x="167259" y="0"/>
                    </a:cubicBezTo>
                    <a:cubicBezTo>
                      <a:pt x="223266" y="0"/>
                      <a:pt x="256540" y="27178"/>
                      <a:pt x="273939" y="57531"/>
                    </a:cubicBezTo>
                    <a:lnTo>
                      <a:pt x="275463" y="57531"/>
                    </a:lnTo>
                    <a:lnTo>
                      <a:pt x="279273" y="8382"/>
                    </a:lnTo>
                    <a:close/>
                  </a:path>
                </a:pathLst>
              </a:custGeom>
              <a:solidFill>
                <a:srgbClr val="3B3D43"/>
              </a:solidFill>
            </p:spPr>
            <p:txBody>
              <a:bodyPr/>
              <a:lstStyle/>
              <a:p>
                <a:endParaRPr lang="en-GB"/>
              </a:p>
            </p:txBody>
          </p:sp>
        </p:grpSp>
        <p:grpSp>
          <p:nvGrpSpPr>
            <p:cNvPr id="11" name="Group 19">
              <a:extLst>
                <a:ext uri="{FF2B5EF4-FFF2-40B4-BE49-F238E27FC236}">
                  <a16:creationId xmlns:a16="http://schemas.microsoft.com/office/drawing/2014/main" id="{B313C0D2-4235-72CE-CEB4-5E552126B5DA}"/>
                </a:ext>
              </a:extLst>
            </p:cNvPr>
            <p:cNvGrpSpPr>
              <a:grpSpLocks noChangeAspect="1"/>
            </p:cNvGrpSpPr>
            <p:nvPr/>
          </p:nvGrpSpPr>
          <p:grpSpPr>
            <a:xfrm>
              <a:off x="3214799" y="1214760"/>
              <a:ext cx="123735" cy="222457"/>
              <a:chOff x="0" y="0"/>
              <a:chExt cx="209626" cy="376872"/>
            </a:xfrm>
          </p:grpSpPr>
          <p:sp>
            <p:nvSpPr>
              <p:cNvPr id="27" name="Freeform 20">
                <a:extLst>
                  <a:ext uri="{FF2B5EF4-FFF2-40B4-BE49-F238E27FC236}">
                    <a16:creationId xmlns:a16="http://schemas.microsoft.com/office/drawing/2014/main" id="{45FE093B-096D-5408-16E1-26D90A3A068D}"/>
                  </a:ext>
                </a:extLst>
              </p:cNvPr>
              <p:cNvSpPr/>
              <p:nvPr/>
            </p:nvSpPr>
            <p:spPr>
              <a:xfrm>
                <a:off x="0" y="0"/>
                <a:ext cx="209677" cy="376809"/>
              </a:xfrm>
              <a:custGeom>
                <a:avLst/>
                <a:gdLst/>
                <a:ahLst/>
                <a:cxnLst/>
                <a:rect l="l" t="t" r="r" b="b"/>
                <a:pathLst>
                  <a:path w="209677" h="376809">
                    <a:moveTo>
                      <a:pt x="3048" y="127127"/>
                    </a:moveTo>
                    <a:cubicBezTo>
                      <a:pt x="3048" y="77216"/>
                      <a:pt x="2286" y="41656"/>
                      <a:pt x="0" y="8382"/>
                    </a:cubicBezTo>
                    <a:lnTo>
                      <a:pt x="81026" y="8382"/>
                    </a:lnTo>
                    <a:lnTo>
                      <a:pt x="84074" y="78740"/>
                    </a:lnTo>
                    <a:lnTo>
                      <a:pt x="87122" y="78740"/>
                    </a:lnTo>
                    <a:cubicBezTo>
                      <a:pt x="105156" y="26543"/>
                      <a:pt x="148336" y="0"/>
                      <a:pt x="187706" y="0"/>
                    </a:cubicBezTo>
                    <a:cubicBezTo>
                      <a:pt x="196723" y="0"/>
                      <a:pt x="202057" y="762"/>
                      <a:pt x="209677" y="2286"/>
                    </a:cubicBezTo>
                    <a:lnTo>
                      <a:pt x="209677" y="90043"/>
                    </a:lnTo>
                    <a:cubicBezTo>
                      <a:pt x="202057" y="88519"/>
                      <a:pt x="193802" y="86995"/>
                      <a:pt x="182499" y="86995"/>
                    </a:cubicBezTo>
                    <a:cubicBezTo>
                      <a:pt x="137795" y="86995"/>
                      <a:pt x="107569" y="115697"/>
                      <a:pt x="99187" y="157353"/>
                    </a:cubicBezTo>
                    <a:cubicBezTo>
                      <a:pt x="97663" y="165735"/>
                      <a:pt x="96139" y="175514"/>
                      <a:pt x="96139" y="186055"/>
                    </a:cubicBezTo>
                    <a:lnTo>
                      <a:pt x="96139" y="376809"/>
                    </a:lnTo>
                    <a:lnTo>
                      <a:pt x="3048" y="376809"/>
                    </a:lnTo>
                    <a:close/>
                  </a:path>
                </a:pathLst>
              </a:custGeom>
              <a:solidFill>
                <a:srgbClr val="3B3D43"/>
              </a:solidFill>
            </p:spPr>
            <p:txBody>
              <a:bodyPr/>
              <a:lstStyle/>
              <a:p>
                <a:endParaRPr lang="en-GB"/>
              </a:p>
            </p:txBody>
          </p:sp>
        </p:grpSp>
        <p:grpSp>
          <p:nvGrpSpPr>
            <p:cNvPr id="12" name="Group 21">
              <a:extLst>
                <a:ext uri="{FF2B5EF4-FFF2-40B4-BE49-F238E27FC236}">
                  <a16:creationId xmlns:a16="http://schemas.microsoft.com/office/drawing/2014/main" id="{D8D48466-8A4B-C323-39DD-0C6001F4E044}"/>
                </a:ext>
              </a:extLst>
            </p:cNvPr>
            <p:cNvGrpSpPr>
              <a:grpSpLocks noChangeAspect="1"/>
            </p:cNvGrpSpPr>
            <p:nvPr/>
          </p:nvGrpSpPr>
          <p:grpSpPr>
            <a:xfrm>
              <a:off x="2547458" y="244260"/>
              <a:ext cx="1347518" cy="710093"/>
              <a:chOff x="0" y="0"/>
              <a:chExt cx="2282914" cy="1203008"/>
            </a:xfrm>
          </p:grpSpPr>
          <p:sp>
            <p:nvSpPr>
              <p:cNvPr id="24" name="Freeform 22">
                <a:extLst>
                  <a:ext uri="{FF2B5EF4-FFF2-40B4-BE49-F238E27FC236}">
                    <a16:creationId xmlns:a16="http://schemas.microsoft.com/office/drawing/2014/main" id="{B78C2EB5-D21E-6805-971E-2FFA9015166E}"/>
                  </a:ext>
                </a:extLst>
              </p:cNvPr>
              <p:cNvSpPr/>
              <p:nvPr/>
            </p:nvSpPr>
            <p:spPr>
              <a:xfrm>
                <a:off x="63500" y="280416"/>
                <a:ext cx="751459" cy="859028"/>
              </a:xfrm>
              <a:custGeom>
                <a:avLst/>
                <a:gdLst/>
                <a:ahLst/>
                <a:cxnLst/>
                <a:rect l="l" t="t" r="r" b="b"/>
                <a:pathLst>
                  <a:path w="751459" h="859028">
                    <a:moveTo>
                      <a:pt x="490982" y="452247"/>
                    </a:moveTo>
                    <a:cubicBezTo>
                      <a:pt x="356489" y="450596"/>
                      <a:pt x="252222" y="482473"/>
                      <a:pt x="252222" y="581660"/>
                    </a:cubicBezTo>
                    <a:cubicBezTo>
                      <a:pt x="252222" y="647192"/>
                      <a:pt x="295910" y="679196"/>
                      <a:pt x="353060" y="679196"/>
                    </a:cubicBezTo>
                    <a:cubicBezTo>
                      <a:pt x="416941" y="679196"/>
                      <a:pt x="469011" y="637159"/>
                      <a:pt x="485902" y="585089"/>
                    </a:cubicBezTo>
                    <a:cubicBezTo>
                      <a:pt x="489331" y="571627"/>
                      <a:pt x="490982" y="556514"/>
                      <a:pt x="490982" y="541401"/>
                    </a:cubicBezTo>
                    <a:close/>
                    <a:moveTo>
                      <a:pt x="521208" y="840613"/>
                    </a:moveTo>
                    <a:lnTo>
                      <a:pt x="506095" y="758190"/>
                    </a:lnTo>
                    <a:lnTo>
                      <a:pt x="501015" y="758190"/>
                    </a:lnTo>
                    <a:cubicBezTo>
                      <a:pt x="447167" y="823722"/>
                      <a:pt x="363093" y="859028"/>
                      <a:pt x="265684" y="859028"/>
                    </a:cubicBezTo>
                    <a:cubicBezTo>
                      <a:pt x="99187" y="859155"/>
                      <a:pt x="0" y="737997"/>
                      <a:pt x="0" y="606933"/>
                    </a:cubicBezTo>
                    <a:cubicBezTo>
                      <a:pt x="0" y="393319"/>
                      <a:pt x="191643" y="290830"/>
                      <a:pt x="482473" y="292481"/>
                    </a:cubicBezTo>
                    <a:lnTo>
                      <a:pt x="482473" y="280670"/>
                    </a:lnTo>
                    <a:cubicBezTo>
                      <a:pt x="482473" y="236982"/>
                      <a:pt x="458978" y="174752"/>
                      <a:pt x="332867" y="174752"/>
                    </a:cubicBezTo>
                    <a:cubicBezTo>
                      <a:pt x="248793" y="174752"/>
                      <a:pt x="159639" y="203327"/>
                      <a:pt x="105918" y="236982"/>
                    </a:cubicBezTo>
                    <a:lnTo>
                      <a:pt x="58801" y="72263"/>
                    </a:lnTo>
                    <a:cubicBezTo>
                      <a:pt x="115951" y="40386"/>
                      <a:pt x="228600" y="0"/>
                      <a:pt x="378206" y="0"/>
                    </a:cubicBezTo>
                    <a:cubicBezTo>
                      <a:pt x="652272" y="0"/>
                      <a:pt x="739648" y="161417"/>
                      <a:pt x="739648" y="354711"/>
                    </a:cubicBezTo>
                    <a:lnTo>
                      <a:pt x="739648" y="640588"/>
                    </a:lnTo>
                    <a:cubicBezTo>
                      <a:pt x="739648" y="719582"/>
                      <a:pt x="743077" y="795274"/>
                      <a:pt x="751459" y="840613"/>
                    </a:cubicBezTo>
                    <a:close/>
                  </a:path>
                </a:pathLst>
              </a:custGeom>
              <a:solidFill>
                <a:srgbClr val="85160F"/>
              </a:solidFill>
            </p:spPr>
            <p:txBody>
              <a:bodyPr/>
              <a:lstStyle/>
              <a:p>
                <a:endParaRPr lang="en-GB"/>
              </a:p>
            </p:txBody>
          </p:sp>
          <p:sp>
            <p:nvSpPr>
              <p:cNvPr id="25" name="Freeform 23">
                <a:extLst>
                  <a:ext uri="{FF2B5EF4-FFF2-40B4-BE49-F238E27FC236}">
                    <a16:creationId xmlns:a16="http://schemas.microsoft.com/office/drawing/2014/main" id="{54C1B2E8-2880-688E-993F-4E83EA8297FE}"/>
                  </a:ext>
                </a:extLst>
              </p:cNvPr>
              <p:cNvSpPr/>
              <p:nvPr/>
            </p:nvSpPr>
            <p:spPr>
              <a:xfrm>
                <a:off x="898271" y="280289"/>
                <a:ext cx="665861" cy="857504"/>
              </a:xfrm>
              <a:custGeom>
                <a:avLst/>
                <a:gdLst/>
                <a:ahLst/>
                <a:cxnLst/>
                <a:rect l="l" t="t" r="r" b="b"/>
                <a:pathLst>
                  <a:path w="665861" h="857504">
                    <a:moveTo>
                      <a:pt x="664083" y="820547"/>
                    </a:moveTo>
                    <a:cubicBezTo>
                      <a:pt x="618617" y="840740"/>
                      <a:pt x="532892" y="857504"/>
                      <a:pt x="435483" y="857504"/>
                    </a:cubicBezTo>
                    <a:cubicBezTo>
                      <a:pt x="169799" y="857504"/>
                      <a:pt x="0" y="696087"/>
                      <a:pt x="0" y="437134"/>
                    </a:cubicBezTo>
                    <a:cubicBezTo>
                      <a:pt x="0" y="196723"/>
                      <a:pt x="164719" y="0"/>
                      <a:pt x="470789" y="0"/>
                    </a:cubicBezTo>
                    <a:cubicBezTo>
                      <a:pt x="537972" y="0"/>
                      <a:pt x="612013" y="11811"/>
                      <a:pt x="665861" y="32004"/>
                    </a:cubicBezTo>
                    <a:lnTo>
                      <a:pt x="625475" y="221996"/>
                    </a:lnTo>
                    <a:cubicBezTo>
                      <a:pt x="595249" y="208534"/>
                      <a:pt x="549783" y="196723"/>
                      <a:pt x="482600" y="196723"/>
                    </a:cubicBezTo>
                    <a:cubicBezTo>
                      <a:pt x="348107" y="196723"/>
                      <a:pt x="260604" y="292608"/>
                      <a:pt x="262382" y="427101"/>
                    </a:cubicBezTo>
                    <a:cubicBezTo>
                      <a:pt x="262382" y="578485"/>
                      <a:pt x="363220" y="657479"/>
                      <a:pt x="487680" y="657479"/>
                    </a:cubicBezTo>
                    <a:cubicBezTo>
                      <a:pt x="548259" y="657479"/>
                      <a:pt x="595249" y="647446"/>
                      <a:pt x="633984" y="632206"/>
                    </a:cubicBezTo>
                    <a:close/>
                  </a:path>
                </a:pathLst>
              </a:custGeom>
              <a:solidFill>
                <a:srgbClr val="85160F"/>
              </a:solidFill>
            </p:spPr>
            <p:txBody>
              <a:bodyPr/>
              <a:lstStyle/>
              <a:p>
                <a:endParaRPr lang="en-GB"/>
              </a:p>
            </p:txBody>
          </p:sp>
          <p:sp>
            <p:nvSpPr>
              <p:cNvPr id="26" name="Freeform 24">
                <a:extLst>
                  <a:ext uri="{FF2B5EF4-FFF2-40B4-BE49-F238E27FC236}">
                    <a16:creationId xmlns:a16="http://schemas.microsoft.com/office/drawing/2014/main" id="{B15020C8-49D0-EE2C-7CE2-D2D7281A9C77}"/>
                  </a:ext>
                </a:extLst>
              </p:cNvPr>
              <p:cNvSpPr/>
              <p:nvPr/>
            </p:nvSpPr>
            <p:spPr>
              <a:xfrm>
                <a:off x="1676400" y="63500"/>
                <a:ext cx="543052" cy="1074293"/>
              </a:xfrm>
              <a:custGeom>
                <a:avLst/>
                <a:gdLst/>
                <a:ahLst/>
                <a:cxnLst/>
                <a:rect l="l" t="t" r="r" b="b"/>
                <a:pathLst>
                  <a:path w="543052" h="1074293">
                    <a:moveTo>
                      <a:pt x="359791" y="0"/>
                    </a:moveTo>
                    <a:lnTo>
                      <a:pt x="359791" y="235331"/>
                    </a:lnTo>
                    <a:lnTo>
                      <a:pt x="543052" y="235331"/>
                    </a:lnTo>
                    <a:lnTo>
                      <a:pt x="543052" y="423672"/>
                    </a:lnTo>
                    <a:lnTo>
                      <a:pt x="359791" y="423672"/>
                    </a:lnTo>
                    <a:lnTo>
                      <a:pt x="359791" y="721233"/>
                    </a:lnTo>
                    <a:cubicBezTo>
                      <a:pt x="359791" y="820420"/>
                      <a:pt x="383286" y="865886"/>
                      <a:pt x="460629" y="865886"/>
                    </a:cubicBezTo>
                    <a:cubicBezTo>
                      <a:pt x="492633" y="865886"/>
                      <a:pt x="517779" y="862584"/>
                      <a:pt x="536321" y="859155"/>
                    </a:cubicBezTo>
                    <a:lnTo>
                      <a:pt x="537972" y="1052449"/>
                    </a:lnTo>
                    <a:cubicBezTo>
                      <a:pt x="504317" y="1065911"/>
                      <a:pt x="443865" y="1074293"/>
                      <a:pt x="371602" y="1074293"/>
                    </a:cubicBezTo>
                    <a:cubicBezTo>
                      <a:pt x="289179" y="1074293"/>
                      <a:pt x="220345" y="1045718"/>
                      <a:pt x="179959" y="1003681"/>
                    </a:cubicBezTo>
                    <a:cubicBezTo>
                      <a:pt x="132842" y="954913"/>
                      <a:pt x="109347" y="875919"/>
                      <a:pt x="109347" y="759841"/>
                    </a:cubicBezTo>
                    <a:lnTo>
                      <a:pt x="109347" y="423672"/>
                    </a:lnTo>
                    <a:lnTo>
                      <a:pt x="0" y="423672"/>
                    </a:lnTo>
                    <a:lnTo>
                      <a:pt x="0" y="235331"/>
                    </a:lnTo>
                    <a:lnTo>
                      <a:pt x="109347" y="235331"/>
                    </a:lnTo>
                    <a:lnTo>
                      <a:pt x="109347" y="57150"/>
                    </a:lnTo>
                    <a:close/>
                  </a:path>
                </a:pathLst>
              </a:custGeom>
              <a:solidFill>
                <a:srgbClr val="85160F"/>
              </a:solidFill>
            </p:spPr>
            <p:txBody>
              <a:bodyPr/>
              <a:lstStyle/>
              <a:p>
                <a:endParaRPr lang="en-GB"/>
              </a:p>
            </p:txBody>
          </p:sp>
        </p:grpSp>
        <p:grpSp>
          <p:nvGrpSpPr>
            <p:cNvPr id="13" name="Group 25">
              <a:extLst>
                <a:ext uri="{FF2B5EF4-FFF2-40B4-BE49-F238E27FC236}">
                  <a16:creationId xmlns:a16="http://schemas.microsoft.com/office/drawing/2014/main" id="{7C8C355B-718F-B344-7118-772296F14942}"/>
                </a:ext>
              </a:extLst>
            </p:cNvPr>
            <p:cNvGrpSpPr>
              <a:grpSpLocks noChangeAspect="1"/>
            </p:cNvGrpSpPr>
            <p:nvPr/>
          </p:nvGrpSpPr>
          <p:grpSpPr>
            <a:xfrm>
              <a:off x="3743304" y="1214760"/>
              <a:ext cx="220657" cy="227365"/>
              <a:chOff x="0" y="0"/>
              <a:chExt cx="373824" cy="385191"/>
            </a:xfrm>
          </p:grpSpPr>
          <p:sp>
            <p:nvSpPr>
              <p:cNvPr id="23" name="Freeform 26">
                <a:extLst>
                  <a:ext uri="{FF2B5EF4-FFF2-40B4-BE49-F238E27FC236}">
                    <a16:creationId xmlns:a16="http://schemas.microsoft.com/office/drawing/2014/main" id="{4281815B-5DE2-55A1-2668-460358BD6B89}"/>
                  </a:ext>
                </a:extLst>
              </p:cNvPr>
              <p:cNvSpPr/>
              <p:nvPr/>
            </p:nvSpPr>
            <p:spPr>
              <a:xfrm>
                <a:off x="0" y="0"/>
                <a:ext cx="373888" cy="385191"/>
              </a:xfrm>
              <a:custGeom>
                <a:avLst/>
                <a:gdLst/>
                <a:ahLst/>
                <a:cxnLst/>
                <a:rect l="l" t="t" r="r" b="b"/>
                <a:pathLst>
                  <a:path w="373888" h="385191">
                    <a:moveTo>
                      <a:pt x="96139" y="193040"/>
                    </a:moveTo>
                    <a:cubicBezTo>
                      <a:pt x="96139" y="264160"/>
                      <a:pt x="130937" y="317881"/>
                      <a:pt x="187706" y="317881"/>
                    </a:cubicBezTo>
                    <a:cubicBezTo>
                      <a:pt x="240665" y="317881"/>
                      <a:pt x="277749" y="265684"/>
                      <a:pt x="277749" y="191516"/>
                    </a:cubicBezTo>
                    <a:cubicBezTo>
                      <a:pt x="277749" y="133985"/>
                      <a:pt x="251968" y="68199"/>
                      <a:pt x="188468" y="68199"/>
                    </a:cubicBezTo>
                    <a:cubicBezTo>
                      <a:pt x="122682" y="68199"/>
                      <a:pt x="96139" y="131826"/>
                      <a:pt x="96139" y="193040"/>
                    </a:cubicBezTo>
                    <a:moveTo>
                      <a:pt x="373888" y="189230"/>
                    </a:moveTo>
                    <a:cubicBezTo>
                      <a:pt x="373888" y="324739"/>
                      <a:pt x="278511" y="385191"/>
                      <a:pt x="184658" y="385191"/>
                    </a:cubicBezTo>
                    <a:cubicBezTo>
                      <a:pt x="80264" y="385191"/>
                      <a:pt x="0" y="313309"/>
                      <a:pt x="0" y="195199"/>
                    </a:cubicBezTo>
                    <a:cubicBezTo>
                      <a:pt x="0" y="74168"/>
                      <a:pt x="79502" y="0"/>
                      <a:pt x="190754" y="0"/>
                    </a:cubicBezTo>
                    <a:cubicBezTo>
                      <a:pt x="300482" y="0"/>
                      <a:pt x="373888" y="77216"/>
                      <a:pt x="373888" y="189230"/>
                    </a:cubicBezTo>
                  </a:path>
                </a:pathLst>
              </a:custGeom>
              <a:solidFill>
                <a:srgbClr val="3B3D43"/>
              </a:solidFill>
            </p:spPr>
            <p:txBody>
              <a:bodyPr/>
              <a:lstStyle/>
              <a:p>
                <a:endParaRPr lang="en-GB"/>
              </a:p>
            </p:txBody>
          </p:sp>
        </p:grpSp>
        <p:grpSp>
          <p:nvGrpSpPr>
            <p:cNvPr id="14" name="Group 27">
              <a:extLst>
                <a:ext uri="{FF2B5EF4-FFF2-40B4-BE49-F238E27FC236}">
                  <a16:creationId xmlns:a16="http://schemas.microsoft.com/office/drawing/2014/main" id="{5B84E322-2CB0-F8D0-C4B2-F9C2C5D4D1FC}"/>
                </a:ext>
              </a:extLst>
            </p:cNvPr>
            <p:cNvGrpSpPr>
              <a:grpSpLocks noChangeAspect="1"/>
            </p:cNvGrpSpPr>
            <p:nvPr/>
          </p:nvGrpSpPr>
          <p:grpSpPr>
            <a:xfrm>
              <a:off x="3964355" y="209289"/>
              <a:ext cx="159791" cy="696667"/>
              <a:chOff x="0" y="0"/>
              <a:chExt cx="270713" cy="1180262"/>
            </a:xfrm>
          </p:grpSpPr>
          <p:sp>
            <p:nvSpPr>
              <p:cNvPr id="22" name="Freeform 28">
                <a:extLst>
                  <a:ext uri="{FF2B5EF4-FFF2-40B4-BE49-F238E27FC236}">
                    <a16:creationId xmlns:a16="http://schemas.microsoft.com/office/drawing/2014/main" id="{A0AAC975-71F7-6F45-5E36-4612294567D9}"/>
                  </a:ext>
                </a:extLst>
              </p:cNvPr>
              <p:cNvSpPr/>
              <p:nvPr/>
            </p:nvSpPr>
            <p:spPr>
              <a:xfrm>
                <a:off x="-37" y="0"/>
                <a:ext cx="270801" cy="1180211"/>
              </a:xfrm>
              <a:custGeom>
                <a:avLst/>
                <a:gdLst/>
                <a:ahLst/>
                <a:cxnLst/>
                <a:rect l="l" t="t" r="r" b="b"/>
                <a:pathLst>
                  <a:path w="270801" h="1180211">
                    <a:moveTo>
                      <a:pt x="6768" y="358140"/>
                    </a:moveTo>
                    <a:lnTo>
                      <a:pt x="262419" y="358140"/>
                    </a:lnTo>
                    <a:lnTo>
                      <a:pt x="262419" y="1180211"/>
                    </a:lnTo>
                    <a:lnTo>
                      <a:pt x="6768" y="1180211"/>
                    </a:lnTo>
                    <a:close/>
                    <a:moveTo>
                      <a:pt x="270674" y="129540"/>
                    </a:moveTo>
                    <a:cubicBezTo>
                      <a:pt x="270674" y="200152"/>
                      <a:pt x="216826" y="257302"/>
                      <a:pt x="132879" y="257302"/>
                    </a:cubicBezTo>
                    <a:cubicBezTo>
                      <a:pt x="52234" y="257302"/>
                      <a:pt x="-1614" y="200025"/>
                      <a:pt x="37" y="129413"/>
                    </a:cubicBezTo>
                    <a:cubicBezTo>
                      <a:pt x="-1614" y="55499"/>
                      <a:pt x="52234" y="0"/>
                      <a:pt x="134530" y="0"/>
                    </a:cubicBezTo>
                    <a:cubicBezTo>
                      <a:pt x="216826" y="0"/>
                      <a:pt x="269150" y="55499"/>
                      <a:pt x="270801" y="129413"/>
                    </a:cubicBezTo>
                  </a:path>
                </a:pathLst>
              </a:custGeom>
              <a:solidFill>
                <a:srgbClr val="85160F"/>
              </a:solidFill>
            </p:spPr>
            <p:txBody>
              <a:bodyPr/>
              <a:lstStyle/>
              <a:p>
                <a:endParaRPr lang="en-GB"/>
              </a:p>
            </p:txBody>
          </p:sp>
        </p:grpSp>
        <p:grpSp>
          <p:nvGrpSpPr>
            <p:cNvPr id="15" name="Group 29">
              <a:extLst>
                <a:ext uri="{FF2B5EF4-FFF2-40B4-BE49-F238E27FC236}">
                  <a16:creationId xmlns:a16="http://schemas.microsoft.com/office/drawing/2014/main" id="{95487FDB-41A2-5ACA-9E5C-ACA9AA8C4A0F}"/>
                </a:ext>
              </a:extLst>
            </p:cNvPr>
            <p:cNvGrpSpPr>
              <a:grpSpLocks noChangeAspect="1"/>
            </p:cNvGrpSpPr>
            <p:nvPr/>
          </p:nvGrpSpPr>
          <p:grpSpPr>
            <a:xfrm>
              <a:off x="4358465" y="1219674"/>
              <a:ext cx="197437" cy="222445"/>
              <a:chOff x="0" y="0"/>
              <a:chExt cx="334493" cy="376860"/>
            </a:xfrm>
          </p:grpSpPr>
          <p:sp>
            <p:nvSpPr>
              <p:cNvPr id="21" name="Freeform 30">
                <a:extLst>
                  <a:ext uri="{FF2B5EF4-FFF2-40B4-BE49-F238E27FC236}">
                    <a16:creationId xmlns:a16="http://schemas.microsoft.com/office/drawing/2014/main" id="{A47C3DB6-B60A-56DE-CFF9-A89F22A073A1}"/>
                  </a:ext>
                </a:extLst>
              </p:cNvPr>
              <p:cNvSpPr/>
              <p:nvPr/>
            </p:nvSpPr>
            <p:spPr>
              <a:xfrm>
                <a:off x="0" y="0"/>
                <a:ext cx="334518" cy="376809"/>
              </a:xfrm>
              <a:custGeom>
                <a:avLst/>
                <a:gdLst/>
                <a:ahLst/>
                <a:cxnLst/>
                <a:rect l="l" t="t" r="r" b="b"/>
                <a:pathLst>
                  <a:path w="334518" h="376809">
                    <a:moveTo>
                      <a:pt x="331470" y="258064"/>
                    </a:moveTo>
                    <a:cubicBezTo>
                      <a:pt x="331470" y="302006"/>
                      <a:pt x="332994" y="338328"/>
                      <a:pt x="334518" y="368554"/>
                    </a:cubicBezTo>
                    <a:lnTo>
                      <a:pt x="252730" y="368554"/>
                    </a:lnTo>
                    <a:lnTo>
                      <a:pt x="248158" y="312547"/>
                    </a:lnTo>
                    <a:lnTo>
                      <a:pt x="246634" y="312547"/>
                    </a:lnTo>
                    <a:cubicBezTo>
                      <a:pt x="230759" y="339090"/>
                      <a:pt x="194437" y="376809"/>
                      <a:pt x="128524" y="376809"/>
                    </a:cubicBezTo>
                    <a:cubicBezTo>
                      <a:pt x="61341" y="376809"/>
                      <a:pt x="0" y="336804"/>
                      <a:pt x="0" y="216408"/>
                    </a:cubicBezTo>
                    <a:lnTo>
                      <a:pt x="0" y="0"/>
                    </a:lnTo>
                    <a:lnTo>
                      <a:pt x="93091" y="0"/>
                    </a:lnTo>
                    <a:lnTo>
                      <a:pt x="93091" y="200533"/>
                    </a:lnTo>
                    <a:cubicBezTo>
                      <a:pt x="93091" y="261874"/>
                      <a:pt x="112776" y="301244"/>
                      <a:pt x="161925" y="301244"/>
                    </a:cubicBezTo>
                    <a:cubicBezTo>
                      <a:pt x="199009" y="301244"/>
                      <a:pt x="223266" y="274701"/>
                      <a:pt x="233045" y="251333"/>
                    </a:cubicBezTo>
                    <a:cubicBezTo>
                      <a:pt x="236093" y="242951"/>
                      <a:pt x="238379" y="233172"/>
                      <a:pt x="238379" y="222631"/>
                    </a:cubicBezTo>
                    <a:lnTo>
                      <a:pt x="238379" y="0"/>
                    </a:lnTo>
                    <a:lnTo>
                      <a:pt x="331470" y="0"/>
                    </a:lnTo>
                    <a:close/>
                  </a:path>
                </a:pathLst>
              </a:custGeom>
              <a:solidFill>
                <a:srgbClr val="3B3D43"/>
              </a:solidFill>
            </p:spPr>
            <p:txBody>
              <a:bodyPr/>
              <a:lstStyle/>
              <a:p>
                <a:endParaRPr lang="en-GB"/>
              </a:p>
            </p:txBody>
          </p:sp>
        </p:grpSp>
        <p:grpSp>
          <p:nvGrpSpPr>
            <p:cNvPr id="16" name="Group 31">
              <a:extLst>
                <a:ext uri="{FF2B5EF4-FFF2-40B4-BE49-F238E27FC236}">
                  <a16:creationId xmlns:a16="http://schemas.microsoft.com/office/drawing/2014/main" id="{0ACA6143-E797-0084-1272-1308E37E2002}"/>
                </a:ext>
              </a:extLst>
            </p:cNvPr>
            <p:cNvGrpSpPr>
              <a:grpSpLocks noChangeAspect="1"/>
            </p:cNvGrpSpPr>
            <p:nvPr/>
          </p:nvGrpSpPr>
          <p:grpSpPr>
            <a:xfrm>
              <a:off x="4162928" y="372273"/>
              <a:ext cx="1059596" cy="581090"/>
              <a:chOff x="0" y="0"/>
              <a:chExt cx="1795120" cy="984453"/>
            </a:xfrm>
          </p:grpSpPr>
          <p:sp>
            <p:nvSpPr>
              <p:cNvPr id="19" name="Freeform 32">
                <a:extLst>
                  <a:ext uri="{FF2B5EF4-FFF2-40B4-BE49-F238E27FC236}">
                    <a16:creationId xmlns:a16="http://schemas.microsoft.com/office/drawing/2014/main" id="{C1B34A21-5C79-65E7-7158-28097FF089A2}"/>
                  </a:ext>
                </a:extLst>
              </p:cNvPr>
              <p:cNvSpPr/>
              <p:nvPr/>
            </p:nvSpPr>
            <p:spPr>
              <a:xfrm>
                <a:off x="63500" y="82042"/>
                <a:ext cx="860806" cy="822071"/>
              </a:xfrm>
              <a:custGeom>
                <a:avLst/>
                <a:gdLst/>
                <a:ahLst/>
                <a:cxnLst/>
                <a:rect l="l" t="t" r="r" b="b"/>
                <a:pathLst>
                  <a:path w="860806" h="822071">
                    <a:moveTo>
                      <a:pt x="277368" y="0"/>
                    </a:moveTo>
                    <a:lnTo>
                      <a:pt x="388366" y="381635"/>
                    </a:lnTo>
                    <a:cubicBezTo>
                      <a:pt x="408559" y="450596"/>
                      <a:pt x="423672" y="516128"/>
                      <a:pt x="435483" y="581660"/>
                    </a:cubicBezTo>
                    <a:lnTo>
                      <a:pt x="440563" y="581660"/>
                    </a:lnTo>
                    <a:cubicBezTo>
                      <a:pt x="454025" y="514477"/>
                      <a:pt x="467487" y="452247"/>
                      <a:pt x="485902" y="381635"/>
                    </a:cubicBezTo>
                    <a:lnTo>
                      <a:pt x="591820" y="0"/>
                    </a:lnTo>
                    <a:lnTo>
                      <a:pt x="860806" y="0"/>
                    </a:lnTo>
                    <a:lnTo>
                      <a:pt x="554863" y="822071"/>
                    </a:lnTo>
                    <a:lnTo>
                      <a:pt x="299212" y="822071"/>
                    </a:lnTo>
                    <a:lnTo>
                      <a:pt x="0" y="0"/>
                    </a:lnTo>
                    <a:close/>
                  </a:path>
                </a:pathLst>
              </a:custGeom>
              <a:solidFill>
                <a:srgbClr val="85160F"/>
              </a:solidFill>
            </p:spPr>
            <p:txBody>
              <a:bodyPr/>
              <a:lstStyle/>
              <a:p>
                <a:endParaRPr lang="en-GB"/>
              </a:p>
            </p:txBody>
          </p:sp>
          <p:sp>
            <p:nvSpPr>
              <p:cNvPr id="20" name="Freeform 33">
                <a:extLst>
                  <a:ext uri="{FF2B5EF4-FFF2-40B4-BE49-F238E27FC236}">
                    <a16:creationId xmlns:a16="http://schemas.microsoft.com/office/drawing/2014/main" id="{54C17F4A-753C-0340-ACE3-5BE1AE7E32D3}"/>
                  </a:ext>
                </a:extLst>
              </p:cNvPr>
              <p:cNvSpPr/>
              <p:nvPr/>
            </p:nvSpPr>
            <p:spPr>
              <a:xfrm>
                <a:off x="949833" y="63500"/>
                <a:ext cx="781812" cy="857377"/>
              </a:xfrm>
              <a:custGeom>
                <a:avLst/>
                <a:gdLst/>
                <a:ahLst/>
                <a:cxnLst/>
                <a:rect l="l" t="t" r="r" b="b"/>
                <a:pathLst>
                  <a:path w="781812" h="857377">
                    <a:moveTo>
                      <a:pt x="544703" y="336296"/>
                    </a:moveTo>
                    <a:cubicBezTo>
                      <a:pt x="544703" y="274066"/>
                      <a:pt x="517779" y="169799"/>
                      <a:pt x="400177" y="169799"/>
                    </a:cubicBezTo>
                    <a:cubicBezTo>
                      <a:pt x="292608" y="169799"/>
                      <a:pt x="248793" y="267335"/>
                      <a:pt x="242062" y="336296"/>
                    </a:cubicBezTo>
                    <a:close/>
                    <a:moveTo>
                      <a:pt x="243713" y="511048"/>
                    </a:moveTo>
                    <a:cubicBezTo>
                      <a:pt x="252095" y="616966"/>
                      <a:pt x="356362" y="667385"/>
                      <a:pt x="475742" y="667385"/>
                    </a:cubicBezTo>
                    <a:cubicBezTo>
                      <a:pt x="563118" y="667385"/>
                      <a:pt x="633730" y="655574"/>
                      <a:pt x="702691" y="633730"/>
                    </a:cubicBezTo>
                    <a:lnTo>
                      <a:pt x="736346" y="806958"/>
                    </a:lnTo>
                    <a:cubicBezTo>
                      <a:pt x="652272" y="840613"/>
                      <a:pt x="549783" y="857377"/>
                      <a:pt x="438785" y="857377"/>
                    </a:cubicBezTo>
                    <a:cubicBezTo>
                      <a:pt x="159639" y="857377"/>
                      <a:pt x="0" y="695960"/>
                      <a:pt x="0" y="438785"/>
                    </a:cubicBezTo>
                    <a:cubicBezTo>
                      <a:pt x="0" y="230378"/>
                      <a:pt x="129413" y="0"/>
                      <a:pt x="415290" y="0"/>
                    </a:cubicBezTo>
                    <a:cubicBezTo>
                      <a:pt x="680974" y="0"/>
                      <a:pt x="781812" y="206756"/>
                      <a:pt x="781812" y="410210"/>
                    </a:cubicBezTo>
                    <a:cubicBezTo>
                      <a:pt x="781812" y="453898"/>
                      <a:pt x="776732" y="492633"/>
                      <a:pt x="773430" y="511048"/>
                    </a:cubicBezTo>
                    <a:close/>
                  </a:path>
                </a:pathLst>
              </a:custGeom>
              <a:solidFill>
                <a:srgbClr val="85160F"/>
              </a:solidFill>
            </p:spPr>
            <p:txBody>
              <a:bodyPr/>
              <a:lstStyle/>
              <a:p>
                <a:endParaRPr lang="en-GB"/>
              </a:p>
            </p:txBody>
          </p:sp>
        </p:grpSp>
        <p:grpSp>
          <p:nvGrpSpPr>
            <p:cNvPr id="17" name="Group 34">
              <a:extLst>
                <a:ext uri="{FF2B5EF4-FFF2-40B4-BE49-F238E27FC236}">
                  <a16:creationId xmlns:a16="http://schemas.microsoft.com/office/drawing/2014/main" id="{67DA049E-7E28-6619-026D-C1117D7FA4EB}"/>
                </a:ext>
              </a:extLst>
            </p:cNvPr>
            <p:cNvGrpSpPr>
              <a:grpSpLocks noChangeAspect="1"/>
            </p:cNvGrpSpPr>
            <p:nvPr/>
          </p:nvGrpSpPr>
          <p:grpSpPr>
            <a:xfrm>
              <a:off x="4962016" y="1214760"/>
              <a:ext cx="217981" cy="310895"/>
              <a:chOff x="0" y="0"/>
              <a:chExt cx="369291" cy="526707"/>
            </a:xfrm>
          </p:grpSpPr>
          <p:sp>
            <p:nvSpPr>
              <p:cNvPr id="18" name="Freeform 35">
                <a:extLst>
                  <a:ext uri="{FF2B5EF4-FFF2-40B4-BE49-F238E27FC236}">
                    <a16:creationId xmlns:a16="http://schemas.microsoft.com/office/drawing/2014/main" id="{D0D7DD52-D173-942B-0CC2-D0DC53C8D744}"/>
                  </a:ext>
                </a:extLst>
              </p:cNvPr>
              <p:cNvSpPr/>
              <p:nvPr/>
            </p:nvSpPr>
            <p:spPr>
              <a:xfrm>
                <a:off x="0" y="0"/>
                <a:ext cx="369189" cy="526669"/>
              </a:xfrm>
              <a:custGeom>
                <a:avLst/>
                <a:gdLst/>
                <a:ahLst/>
                <a:cxnLst/>
                <a:rect l="l" t="t" r="r" b="b"/>
                <a:pathLst>
                  <a:path w="369189" h="526669">
                    <a:moveTo>
                      <a:pt x="96139" y="222504"/>
                    </a:moveTo>
                    <a:cubicBezTo>
                      <a:pt x="96139" y="231521"/>
                      <a:pt x="96901" y="239903"/>
                      <a:pt x="99187" y="248285"/>
                    </a:cubicBezTo>
                    <a:cubicBezTo>
                      <a:pt x="108204" y="286131"/>
                      <a:pt x="141605" y="313309"/>
                      <a:pt x="180848" y="313309"/>
                    </a:cubicBezTo>
                    <a:cubicBezTo>
                      <a:pt x="239903" y="313309"/>
                      <a:pt x="274701" y="264160"/>
                      <a:pt x="274701" y="191516"/>
                    </a:cubicBezTo>
                    <a:cubicBezTo>
                      <a:pt x="274701" y="126492"/>
                      <a:pt x="242951" y="73406"/>
                      <a:pt x="183134" y="73406"/>
                    </a:cubicBezTo>
                    <a:cubicBezTo>
                      <a:pt x="144526" y="73406"/>
                      <a:pt x="108966" y="101346"/>
                      <a:pt x="99949" y="142240"/>
                    </a:cubicBezTo>
                    <a:cubicBezTo>
                      <a:pt x="97663" y="149860"/>
                      <a:pt x="96139" y="158115"/>
                      <a:pt x="96139" y="165735"/>
                    </a:cubicBezTo>
                    <a:close/>
                    <a:moveTo>
                      <a:pt x="3048" y="130937"/>
                    </a:moveTo>
                    <a:cubicBezTo>
                      <a:pt x="3048" y="82550"/>
                      <a:pt x="1524" y="43180"/>
                      <a:pt x="0" y="8382"/>
                    </a:cubicBezTo>
                    <a:lnTo>
                      <a:pt x="81661" y="8382"/>
                    </a:lnTo>
                    <a:lnTo>
                      <a:pt x="86233" y="65151"/>
                    </a:lnTo>
                    <a:lnTo>
                      <a:pt x="87757" y="65151"/>
                    </a:lnTo>
                    <a:cubicBezTo>
                      <a:pt x="115062" y="23495"/>
                      <a:pt x="158115" y="0"/>
                      <a:pt x="214122" y="0"/>
                    </a:cubicBezTo>
                    <a:cubicBezTo>
                      <a:pt x="298831" y="0"/>
                      <a:pt x="369189" y="72644"/>
                      <a:pt x="369189" y="187706"/>
                    </a:cubicBezTo>
                    <a:cubicBezTo>
                      <a:pt x="369189" y="320929"/>
                      <a:pt x="285242" y="385191"/>
                      <a:pt x="201168" y="385191"/>
                    </a:cubicBezTo>
                    <a:cubicBezTo>
                      <a:pt x="154940" y="385191"/>
                      <a:pt x="116459" y="365506"/>
                      <a:pt x="97536" y="336042"/>
                    </a:cubicBezTo>
                    <a:lnTo>
                      <a:pt x="96139" y="336042"/>
                    </a:lnTo>
                    <a:lnTo>
                      <a:pt x="96139" y="526669"/>
                    </a:lnTo>
                    <a:lnTo>
                      <a:pt x="3048" y="526669"/>
                    </a:lnTo>
                    <a:close/>
                  </a:path>
                </a:pathLst>
              </a:custGeom>
              <a:solidFill>
                <a:srgbClr val="3B3D43"/>
              </a:solidFill>
            </p:spPr>
            <p:txBody>
              <a:bodyPr/>
              <a:lstStyle/>
              <a:p>
                <a:endParaRPr lang="en-GB"/>
              </a:p>
            </p:txBody>
          </p:sp>
        </p:gr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91279" y="600087"/>
            <a:ext cx="5509612" cy="33337"/>
          </a:xfrm>
          <a:prstGeom prst="line">
            <a:avLst/>
          </a:prstGeom>
          <a:ln w="85725" cap="flat">
            <a:solidFill>
              <a:srgbClr val="F4CE46"/>
            </a:solidFill>
            <a:prstDash val="solid"/>
            <a:headEnd type="none" w="sm" len="sm"/>
            <a:tailEnd type="none" w="sm" len="sm"/>
          </a:ln>
        </p:spPr>
        <p:txBody>
          <a:bodyPr/>
          <a:lstStyle/>
          <a:p>
            <a:endParaRPr lang="en-GB"/>
          </a:p>
        </p:txBody>
      </p:sp>
      <p:sp>
        <p:nvSpPr>
          <p:cNvPr id="3" name="TextBox 3"/>
          <p:cNvSpPr txBox="1"/>
          <p:nvPr/>
        </p:nvSpPr>
        <p:spPr>
          <a:xfrm>
            <a:off x="464862" y="38100"/>
            <a:ext cx="6938780" cy="594393"/>
          </a:xfrm>
          <a:prstGeom prst="rect">
            <a:avLst/>
          </a:prstGeom>
        </p:spPr>
        <p:txBody>
          <a:bodyPr lIns="0" tIns="0" rIns="0" bIns="0" rtlCol="0" anchor="t">
            <a:spAutoFit/>
          </a:bodyPr>
          <a:lstStyle/>
          <a:p>
            <a:pPr algn="l">
              <a:lnSpc>
                <a:spcPts val="4500"/>
              </a:lnSpc>
            </a:pPr>
            <a:r>
              <a:rPr lang="en-US" sz="4500" b="1" dirty="0">
                <a:solidFill>
                  <a:srgbClr val="000000"/>
                </a:solidFill>
                <a:latin typeface="Poppins Bold"/>
                <a:ea typeface="Poppins Bold"/>
                <a:cs typeface="Poppins Bold"/>
                <a:sym typeface="Poppins Bold"/>
              </a:rPr>
              <a:t>Agenda (CET)  </a:t>
            </a:r>
          </a:p>
        </p:txBody>
      </p:sp>
      <p:sp>
        <p:nvSpPr>
          <p:cNvPr id="4" name="TextBox 4"/>
          <p:cNvSpPr txBox="1"/>
          <p:nvPr/>
        </p:nvSpPr>
        <p:spPr>
          <a:xfrm>
            <a:off x="1028699" y="1768006"/>
            <a:ext cx="16818889" cy="426335"/>
          </a:xfrm>
          <a:prstGeom prst="rect">
            <a:avLst/>
          </a:prstGeom>
        </p:spPr>
        <p:txBody>
          <a:bodyPr lIns="0" tIns="0" rIns="0" bIns="0" rtlCol="0" anchor="t">
            <a:spAutoFit/>
          </a:bodyPr>
          <a:lstStyle/>
          <a:p>
            <a:pPr algn="l">
              <a:lnSpc>
                <a:spcPts val="3499"/>
              </a:lnSpc>
              <a:spcBef>
                <a:spcPct val="0"/>
              </a:spcBef>
            </a:pPr>
            <a:r>
              <a:rPr lang="en-US" sz="2499" b="1" dirty="0">
                <a:solidFill>
                  <a:srgbClr val="41B8D5"/>
                </a:solidFill>
                <a:latin typeface="Poppins Bold"/>
                <a:ea typeface="Poppins Bold"/>
                <a:cs typeface="Poppins Bold"/>
                <a:sym typeface="Poppins Bold"/>
              </a:rPr>
              <a:t>14:00 – 14:05  </a:t>
            </a:r>
            <a:r>
              <a:rPr lang="en-US" sz="2499" dirty="0">
                <a:solidFill>
                  <a:srgbClr val="000000"/>
                </a:solidFill>
                <a:latin typeface="Poppins"/>
                <a:cs typeface="Poppins"/>
                <a:sym typeface="Poppins Bold"/>
              </a:rPr>
              <a:t>Greetings (GIZ, MESU, Co-founders of the Initiative “Ukrainian Science Diaspora”)</a:t>
            </a:r>
            <a:endParaRPr lang="en-US" sz="2499" dirty="0">
              <a:solidFill>
                <a:srgbClr val="000000"/>
              </a:solidFill>
              <a:latin typeface="Poppins"/>
              <a:cs typeface="Poppins"/>
              <a:sym typeface="Poppins"/>
            </a:endParaRPr>
          </a:p>
        </p:txBody>
      </p:sp>
      <p:sp>
        <p:nvSpPr>
          <p:cNvPr id="5" name="TextBox 5"/>
          <p:cNvSpPr txBox="1"/>
          <p:nvPr/>
        </p:nvSpPr>
        <p:spPr>
          <a:xfrm>
            <a:off x="1028700" y="2218928"/>
            <a:ext cx="16818889" cy="1772858"/>
          </a:xfrm>
          <a:prstGeom prst="rect">
            <a:avLst/>
          </a:prstGeom>
        </p:spPr>
        <p:txBody>
          <a:bodyPr lIns="0" tIns="0" rIns="0" bIns="0" rtlCol="0" anchor="t">
            <a:spAutoFit/>
          </a:bodyPr>
          <a:lstStyle/>
          <a:p>
            <a:pPr>
              <a:lnSpc>
                <a:spcPts val="3499"/>
              </a:lnSpc>
              <a:spcBef>
                <a:spcPct val="0"/>
              </a:spcBef>
            </a:pPr>
            <a:r>
              <a:rPr lang="en-US" sz="2499" b="1" dirty="0">
                <a:solidFill>
                  <a:srgbClr val="41B8D5"/>
                </a:solidFill>
                <a:latin typeface="Poppins Bold"/>
                <a:ea typeface="Poppins Bold"/>
                <a:cs typeface="Poppins Bold"/>
                <a:sym typeface="Poppins Bold"/>
              </a:rPr>
              <a:t>14:05  - 14:25 </a:t>
            </a:r>
            <a:r>
              <a:rPr lang="en-GB" sz="2499" dirty="0">
                <a:solidFill>
                  <a:srgbClr val="000000"/>
                </a:solidFill>
                <a:latin typeface="Poppins"/>
                <a:cs typeface="Poppins"/>
              </a:rPr>
              <a:t>Presentation of Research “Impact Assessment of the Ukrainian Science Diaspora on the Rebuilding of Ukraine” and a complementary study on the experiences, challenges, and prospects of Ukrainian scientists temporarily or permanently residing abroad. </a:t>
            </a:r>
          </a:p>
          <a:p>
            <a:pPr>
              <a:lnSpc>
                <a:spcPts val="3499"/>
              </a:lnSpc>
              <a:spcBef>
                <a:spcPct val="0"/>
              </a:spcBef>
            </a:pPr>
            <a:r>
              <a:rPr lang="en-GB" sz="2499" b="1" dirty="0">
                <a:solidFill>
                  <a:srgbClr val="000000"/>
                </a:solidFill>
                <a:latin typeface="Poppins"/>
                <a:cs typeface="Poppins"/>
              </a:rPr>
              <a:t>Speakers: Prof. Yevheniia Polishchuk, Oleksandr </a:t>
            </a:r>
            <a:r>
              <a:rPr lang="en-GB" sz="2499" b="1" dirty="0" err="1">
                <a:solidFill>
                  <a:srgbClr val="000000"/>
                </a:solidFill>
                <a:latin typeface="Poppins"/>
                <a:cs typeface="Poppins"/>
              </a:rPr>
              <a:t>Pozniy</a:t>
            </a:r>
            <a:r>
              <a:rPr lang="en-GB" sz="2499" b="1" dirty="0">
                <a:solidFill>
                  <a:srgbClr val="000000"/>
                </a:solidFill>
                <a:latin typeface="Poppins"/>
                <a:cs typeface="Poppins"/>
              </a:rPr>
              <a:t> </a:t>
            </a:r>
            <a:r>
              <a:rPr lang="en-US" sz="2499" b="1" dirty="0">
                <a:solidFill>
                  <a:srgbClr val="000000"/>
                </a:solidFill>
                <a:latin typeface="Poppins"/>
                <a:cs typeface="Poppins"/>
                <a:sym typeface="Poppins"/>
              </a:rPr>
              <a:t>.</a:t>
            </a:r>
          </a:p>
        </p:txBody>
      </p:sp>
      <p:sp>
        <p:nvSpPr>
          <p:cNvPr id="6" name="TextBox 6"/>
          <p:cNvSpPr txBox="1"/>
          <p:nvPr/>
        </p:nvSpPr>
        <p:spPr>
          <a:xfrm>
            <a:off x="1040506" y="4425750"/>
            <a:ext cx="17119933" cy="2221698"/>
          </a:xfrm>
          <a:prstGeom prst="rect">
            <a:avLst/>
          </a:prstGeom>
        </p:spPr>
        <p:txBody>
          <a:bodyPr wrap="square" lIns="0" tIns="0" rIns="0" bIns="0" rtlCol="0" anchor="t">
            <a:spAutoFit/>
          </a:bodyPr>
          <a:lstStyle/>
          <a:p>
            <a:pPr>
              <a:lnSpc>
                <a:spcPts val="3499"/>
              </a:lnSpc>
              <a:spcBef>
                <a:spcPct val="0"/>
              </a:spcBef>
            </a:pPr>
            <a:r>
              <a:rPr lang="en-US" sz="2499" b="1" dirty="0">
                <a:solidFill>
                  <a:srgbClr val="41B8D5"/>
                </a:solidFill>
                <a:latin typeface="Poppins Bold"/>
                <a:ea typeface="Poppins Bold"/>
                <a:cs typeface="Poppins Bold"/>
                <a:sym typeface="Poppins Bold"/>
              </a:rPr>
              <a:t>14:40 -15:10  </a:t>
            </a:r>
            <a:r>
              <a:rPr lang="en-US" sz="2499" dirty="0">
                <a:solidFill>
                  <a:srgbClr val="000000"/>
                </a:solidFill>
                <a:latin typeface="Poppins"/>
                <a:cs typeface="Poppins"/>
                <a:sym typeface="Poppins Bold"/>
              </a:rPr>
              <a:t>Presentation of the </a:t>
            </a:r>
            <a:r>
              <a:rPr lang="en-GB" sz="2499" dirty="0">
                <a:solidFill>
                  <a:srgbClr val="000000"/>
                </a:solidFill>
                <a:latin typeface="Poppins"/>
                <a:cs typeface="Poppins"/>
              </a:rPr>
              <a:t>Interview Series: Ukrainian Scientists Abroad: Scientific Diplomacy and Activism. </a:t>
            </a:r>
          </a:p>
          <a:p>
            <a:pPr>
              <a:lnSpc>
                <a:spcPts val="3499"/>
              </a:lnSpc>
              <a:spcBef>
                <a:spcPct val="0"/>
              </a:spcBef>
            </a:pPr>
            <a:r>
              <a:rPr lang="en-GB" sz="2499" b="1" dirty="0">
                <a:solidFill>
                  <a:srgbClr val="000000"/>
                </a:solidFill>
                <a:latin typeface="Poppins"/>
                <a:cs typeface="Poppins"/>
              </a:rPr>
              <a:t>Speaker: Prof. Ihor Lyman </a:t>
            </a:r>
            <a:br>
              <a:rPr lang="en-GB" sz="2800" dirty="0"/>
            </a:br>
            <a:r>
              <a:rPr lang="en-GB" sz="2800" dirty="0"/>
              <a:t> </a:t>
            </a:r>
          </a:p>
          <a:p>
            <a:pPr>
              <a:lnSpc>
                <a:spcPts val="3499"/>
              </a:lnSpc>
              <a:spcBef>
                <a:spcPct val="0"/>
              </a:spcBef>
            </a:pPr>
            <a:endParaRPr lang="en-US" sz="2499" dirty="0">
              <a:solidFill>
                <a:srgbClr val="000000"/>
              </a:solidFill>
              <a:latin typeface="Poppins"/>
              <a:ea typeface="Poppins"/>
              <a:cs typeface="Poppins"/>
              <a:sym typeface="Poppins"/>
            </a:endParaRPr>
          </a:p>
        </p:txBody>
      </p:sp>
      <p:sp>
        <p:nvSpPr>
          <p:cNvPr id="9" name="TextBox 9"/>
          <p:cNvSpPr txBox="1"/>
          <p:nvPr/>
        </p:nvSpPr>
        <p:spPr>
          <a:xfrm>
            <a:off x="1063044" y="3959838"/>
            <a:ext cx="16818889" cy="441325"/>
          </a:xfrm>
          <a:prstGeom prst="rect">
            <a:avLst/>
          </a:prstGeom>
        </p:spPr>
        <p:txBody>
          <a:bodyPr lIns="0" tIns="0" rIns="0" bIns="0" rtlCol="0" anchor="t">
            <a:spAutoFit/>
          </a:bodyPr>
          <a:lstStyle/>
          <a:p>
            <a:pPr algn="l">
              <a:lnSpc>
                <a:spcPts val="3499"/>
              </a:lnSpc>
              <a:spcBef>
                <a:spcPct val="0"/>
              </a:spcBef>
            </a:pPr>
            <a:r>
              <a:rPr lang="en-US" sz="2499" b="1" dirty="0">
                <a:solidFill>
                  <a:srgbClr val="41B8D5"/>
                </a:solidFill>
                <a:latin typeface="Poppins Bold"/>
                <a:ea typeface="Poppins Bold"/>
                <a:cs typeface="Poppins Bold"/>
                <a:sym typeface="Poppins Bold"/>
              </a:rPr>
              <a:t>14:25 -14:40 </a:t>
            </a:r>
            <a:r>
              <a:rPr lang="en-US" sz="2499" dirty="0">
                <a:solidFill>
                  <a:srgbClr val="41B8D5"/>
                </a:solidFill>
                <a:latin typeface="Poppins"/>
                <a:ea typeface="Poppins"/>
                <a:cs typeface="Poppins"/>
                <a:sym typeface="Poppins"/>
              </a:rPr>
              <a:t> </a:t>
            </a:r>
            <a:r>
              <a:rPr lang="en-US" sz="2499" dirty="0">
                <a:solidFill>
                  <a:srgbClr val="000000"/>
                </a:solidFill>
                <a:latin typeface="Poppins"/>
                <a:cs typeface="Poppins"/>
                <a:sym typeface="Poppins"/>
              </a:rPr>
              <a:t>Open </a:t>
            </a:r>
            <a:r>
              <a:rPr lang="en-US" sz="2499" dirty="0">
                <a:solidFill>
                  <a:srgbClr val="000000"/>
                </a:solidFill>
                <a:latin typeface="Poppins"/>
                <a:ea typeface="Poppins"/>
                <a:cs typeface="Poppins"/>
                <a:sym typeface="Poppins"/>
              </a:rPr>
              <a:t>Discussion</a:t>
            </a:r>
          </a:p>
        </p:txBody>
      </p:sp>
      <p:sp>
        <p:nvSpPr>
          <p:cNvPr id="12" name="TextBox 12"/>
          <p:cNvSpPr txBox="1"/>
          <p:nvPr/>
        </p:nvSpPr>
        <p:spPr>
          <a:xfrm>
            <a:off x="1028698" y="5757283"/>
            <a:ext cx="16818889" cy="441325"/>
          </a:xfrm>
          <a:prstGeom prst="rect">
            <a:avLst/>
          </a:prstGeom>
        </p:spPr>
        <p:txBody>
          <a:bodyPr lIns="0" tIns="0" rIns="0" bIns="0" rtlCol="0" anchor="t">
            <a:spAutoFit/>
          </a:bodyPr>
          <a:lstStyle/>
          <a:p>
            <a:pPr>
              <a:lnSpc>
                <a:spcPts val="3499"/>
              </a:lnSpc>
              <a:spcBef>
                <a:spcPct val="0"/>
              </a:spcBef>
            </a:pPr>
            <a:r>
              <a:rPr lang="en-US" sz="2499" b="1" dirty="0">
                <a:solidFill>
                  <a:srgbClr val="41B8D5"/>
                </a:solidFill>
                <a:latin typeface="Poppins Bold"/>
                <a:ea typeface="Poppins Bold"/>
                <a:cs typeface="Poppins Bold"/>
                <a:sym typeface="Poppins Bold"/>
              </a:rPr>
              <a:t>15:10 – 15:30 </a:t>
            </a:r>
            <a:r>
              <a:rPr lang="en-US" sz="2499" dirty="0">
                <a:solidFill>
                  <a:srgbClr val="000000"/>
                </a:solidFill>
                <a:latin typeface="Poppins"/>
                <a:cs typeface="Poppins"/>
                <a:sym typeface="Poppins"/>
              </a:rPr>
              <a:t>Open </a:t>
            </a:r>
            <a:r>
              <a:rPr lang="en-US" sz="2499" dirty="0">
                <a:solidFill>
                  <a:srgbClr val="000000"/>
                </a:solidFill>
                <a:latin typeface="Poppins"/>
                <a:ea typeface="Poppins"/>
                <a:cs typeface="Poppins"/>
                <a:sym typeface="Poppins"/>
              </a:rPr>
              <a:t>Discussion and Conclusions</a:t>
            </a:r>
          </a:p>
        </p:txBody>
      </p:sp>
    </p:spTree>
    <p:extLst>
      <p:ext uri="{BB962C8B-B14F-4D97-AF65-F5344CB8AC3E}">
        <p14:creationId xmlns:p14="http://schemas.microsoft.com/office/powerpoint/2010/main" val="2317543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D7269-AD09-2FB4-D99A-26CFD3D3621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3EDBECF-85B2-FB5F-F3C5-33706E904329}"/>
              </a:ext>
            </a:extLst>
          </p:cNvPr>
          <p:cNvGrpSpPr/>
          <p:nvPr/>
        </p:nvGrpSpPr>
        <p:grpSpPr>
          <a:xfrm>
            <a:off x="-378977" y="-4554634"/>
            <a:ext cx="18666977" cy="9333489"/>
            <a:chOff x="0" y="0"/>
            <a:chExt cx="24889303" cy="12444652"/>
          </a:xfrm>
        </p:grpSpPr>
        <p:sp>
          <p:nvSpPr>
            <p:cNvPr id="3" name="Freeform 3">
              <a:extLst>
                <a:ext uri="{FF2B5EF4-FFF2-40B4-BE49-F238E27FC236}">
                  <a16:creationId xmlns:a16="http://schemas.microsoft.com/office/drawing/2014/main" id="{CA97FCC7-9FFF-0A52-CF48-5DA7B7C11CB5}"/>
                </a:ext>
              </a:extLst>
            </p:cNvPr>
            <p:cNvSpPr/>
            <p:nvPr/>
          </p:nvSpPr>
          <p:spPr>
            <a:xfrm>
              <a:off x="49341" y="1601279"/>
              <a:ext cx="24839963" cy="10357001"/>
            </a:xfrm>
            <a:custGeom>
              <a:avLst/>
              <a:gdLst/>
              <a:ahLst/>
              <a:cxnLst/>
              <a:rect l="l" t="t" r="r" b="b"/>
              <a:pathLst>
                <a:path w="24839963" h="10357001">
                  <a:moveTo>
                    <a:pt x="0" y="0"/>
                  </a:moveTo>
                  <a:lnTo>
                    <a:pt x="24839962" y="0"/>
                  </a:lnTo>
                  <a:lnTo>
                    <a:pt x="24839962" y="10357002"/>
                  </a:lnTo>
                  <a:lnTo>
                    <a:pt x="0" y="10357002"/>
                  </a:lnTo>
                  <a:lnTo>
                    <a:pt x="0" y="0"/>
                  </a:lnTo>
                  <a:close/>
                </a:path>
              </a:pathLst>
            </a:custGeom>
            <a:blipFill>
              <a:blip r:embed="rId2">
                <a:alphaModFix amt="71000"/>
              </a:blip>
              <a:stretch>
                <a:fillRect/>
              </a:stretch>
            </a:blipFill>
          </p:spPr>
          <p:txBody>
            <a:bodyPr/>
            <a:lstStyle/>
            <a:p>
              <a:endParaRPr lang="en-GB"/>
            </a:p>
          </p:txBody>
        </p:sp>
        <p:sp>
          <p:nvSpPr>
            <p:cNvPr id="4" name="Freeform 4">
              <a:extLst>
                <a:ext uri="{FF2B5EF4-FFF2-40B4-BE49-F238E27FC236}">
                  <a16:creationId xmlns:a16="http://schemas.microsoft.com/office/drawing/2014/main" id="{0D822BE8-9392-57A5-192B-B4E80BDEF9DD}"/>
                </a:ext>
              </a:extLst>
            </p:cNvPr>
            <p:cNvSpPr/>
            <p:nvPr/>
          </p:nvSpPr>
          <p:spPr>
            <a:xfrm>
              <a:off x="0" y="0"/>
              <a:ext cx="24889303" cy="12444652"/>
            </a:xfrm>
            <a:custGeom>
              <a:avLst/>
              <a:gdLst/>
              <a:ahLst/>
              <a:cxnLst/>
              <a:rect l="l" t="t" r="r" b="b"/>
              <a:pathLst>
                <a:path w="24889303" h="12444652">
                  <a:moveTo>
                    <a:pt x="0" y="0"/>
                  </a:moveTo>
                  <a:lnTo>
                    <a:pt x="24889303" y="0"/>
                  </a:lnTo>
                  <a:lnTo>
                    <a:pt x="24889303" y="12444652"/>
                  </a:lnTo>
                  <a:lnTo>
                    <a:pt x="0" y="124446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sp>
        <p:nvSpPr>
          <p:cNvPr id="5" name="Freeform 5">
            <a:extLst>
              <a:ext uri="{FF2B5EF4-FFF2-40B4-BE49-F238E27FC236}">
                <a16:creationId xmlns:a16="http://schemas.microsoft.com/office/drawing/2014/main" id="{67786FA4-74C7-B448-9F67-1F5519C425ED}"/>
              </a:ext>
            </a:extLst>
          </p:cNvPr>
          <p:cNvSpPr/>
          <p:nvPr/>
        </p:nvSpPr>
        <p:spPr>
          <a:xfrm rot="-10800000">
            <a:off x="13321731" y="2310002"/>
            <a:ext cx="9940269" cy="5589309"/>
          </a:xfrm>
          <a:custGeom>
            <a:avLst/>
            <a:gdLst/>
            <a:ahLst/>
            <a:cxnLst/>
            <a:rect l="l" t="t" r="r" b="b"/>
            <a:pathLst>
              <a:path w="9940269" h="5589309">
                <a:moveTo>
                  <a:pt x="0" y="0"/>
                </a:moveTo>
                <a:lnTo>
                  <a:pt x="9940269" y="0"/>
                </a:lnTo>
                <a:lnTo>
                  <a:pt x="9940269" y="5589309"/>
                </a:lnTo>
                <a:lnTo>
                  <a:pt x="0" y="5589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a:extLst>
              <a:ext uri="{FF2B5EF4-FFF2-40B4-BE49-F238E27FC236}">
                <a16:creationId xmlns:a16="http://schemas.microsoft.com/office/drawing/2014/main" id="{3F20FFF0-EAF7-FA86-017D-EBE217757280}"/>
              </a:ext>
            </a:extLst>
          </p:cNvPr>
          <p:cNvSpPr/>
          <p:nvPr/>
        </p:nvSpPr>
        <p:spPr>
          <a:xfrm>
            <a:off x="6191929" y="8103677"/>
            <a:ext cx="5843418" cy="2038775"/>
          </a:xfrm>
          <a:custGeom>
            <a:avLst/>
            <a:gdLst/>
            <a:ahLst/>
            <a:cxnLst/>
            <a:rect l="l" t="t" r="r" b="b"/>
            <a:pathLst>
              <a:path w="5843418" h="2038775">
                <a:moveTo>
                  <a:pt x="0" y="0"/>
                </a:moveTo>
                <a:lnTo>
                  <a:pt x="5843419" y="0"/>
                </a:lnTo>
                <a:lnTo>
                  <a:pt x="5843419" y="2038775"/>
                </a:lnTo>
                <a:lnTo>
                  <a:pt x="0" y="2038775"/>
                </a:lnTo>
                <a:lnTo>
                  <a:pt x="0" y="0"/>
                </a:lnTo>
                <a:close/>
              </a:path>
            </a:pathLst>
          </a:custGeom>
          <a:blipFill>
            <a:blip r:embed="rId7"/>
            <a:stretch>
              <a:fillRect/>
            </a:stretch>
          </a:blipFill>
        </p:spPr>
        <p:txBody>
          <a:bodyPr/>
          <a:lstStyle/>
          <a:p>
            <a:endParaRPr lang="en-GB"/>
          </a:p>
        </p:txBody>
      </p:sp>
      <p:sp>
        <p:nvSpPr>
          <p:cNvPr id="7" name="Freeform 7">
            <a:extLst>
              <a:ext uri="{FF2B5EF4-FFF2-40B4-BE49-F238E27FC236}">
                <a16:creationId xmlns:a16="http://schemas.microsoft.com/office/drawing/2014/main" id="{98CBF283-E3FB-18C0-0E2C-32815A6C6010}"/>
              </a:ext>
            </a:extLst>
          </p:cNvPr>
          <p:cNvSpPr/>
          <p:nvPr/>
        </p:nvSpPr>
        <p:spPr>
          <a:xfrm rot="-10800000">
            <a:off x="11256600" y="-470099"/>
            <a:ext cx="5743178" cy="11149512"/>
          </a:xfrm>
          <a:custGeom>
            <a:avLst/>
            <a:gdLst/>
            <a:ahLst/>
            <a:cxnLst/>
            <a:rect l="l" t="t" r="r" b="b"/>
            <a:pathLst>
              <a:path w="5743178" h="11149512">
                <a:moveTo>
                  <a:pt x="0" y="0"/>
                </a:moveTo>
                <a:lnTo>
                  <a:pt x="5743178" y="0"/>
                </a:lnTo>
                <a:lnTo>
                  <a:pt x="5743178" y="11149511"/>
                </a:lnTo>
                <a:lnTo>
                  <a:pt x="0" y="111495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 name="TextBox 9">
            <a:extLst>
              <a:ext uri="{FF2B5EF4-FFF2-40B4-BE49-F238E27FC236}">
                <a16:creationId xmlns:a16="http://schemas.microsoft.com/office/drawing/2014/main" id="{F8056112-634C-BACD-8413-5136A4DA360E}"/>
              </a:ext>
            </a:extLst>
          </p:cNvPr>
          <p:cNvSpPr txBox="1"/>
          <p:nvPr/>
        </p:nvSpPr>
        <p:spPr>
          <a:xfrm>
            <a:off x="4114800" y="2776118"/>
            <a:ext cx="11033737" cy="5195910"/>
          </a:xfrm>
          <a:prstGeom prst="rect">
            <a:avLst/>
          </a:prstGeom>
        </p:spPr>
        <p:txBody>
          <a:bodyPr lIns="0" tIns="0" rIns="0" bIns="0" rtlCol="0" anchor="t">
            <a:spAutoFit/>
          </a:bodyPr>
          <a:lstStyle/>
          <a:p>
            <a:pPr algn="ctr">
              <a:lnSpc>
                <a:spcPts val="5854"/>
              </a:lnSpc>
            </a:pPr>
            <a:r>
              <a:rPr lang="en-US" sz="4878" b="1" dirty="0">
                <a:solidFill>
                  <a:srgbClr val="2833CD"/>
                </a:solidFill>
                <a:latin typeface="Montserrat Bold"/>
                <a:ea typeface="Montserrat Bold"/>
                <a:cs typeface="Montserrat Bold"/>
                <a:sym typeface="Montserrat Bold"/>
              </a:rPr>
              <a:t>IMPACT ASSESSMENT </a:t>
            </a:r>
          </a:p>
          <a:p>
            <a:pPr algn="ctr">
              <a:lnSpc>
                <a:spcPts val="5854"/>
              </a:lnSpc>
            </a:pPr>
            <a:r>
              <a:rPr lang="en-US" sz="4878" b="1" dirty="0">
                <a:solidFill>
                  <a:srgbClr val="2833CD"/>
                </a:solidFill>
                <a:latin typeface="Montserrat Bold"/>
                <a:ea typeface="Montserrat Bold"/>
                <a:cs typeface="Montserrat Bold"/>
                <a:sym typeface="Montserrat Bold"/>
              </a:rPr>
              <a:t>OF THE UKRAINIAN SCIENCE DIASPORA </a:t>
            </a:r>
          </a:p>
          <a:p>
            <a:pPr algn="ctr">
              <a:lnSpc>
                <a:spcPts val="5854"/>
              </a:lnSpc>
            </a:pPr>
            <a:r>
              <a:rPr lang="en-US" sz="4878" b="1" dirty="0">
                <a:solidFill>
                  <a:srgbClr val="2833CD"/>
                </a:solidFill>
                <a:latin typeface="Montserrat Bold"/>
                <a:ea typeface="Montserrat Bold"/>
                <a:cs typeface="Montserrat Bold"/>
                <a:sym typeface="Montserrat Bold"/>
              </a:rPr>
              <a:t>ON REBUILDING </a:t>
            </a:r>
          </a:p>
          <a:p>
            <a:pPr algn="ctr">
              <a:lnSpc>
                <a:spcPts val="5854"/>
              </a:lnSpc>
            </a:pPr>
            <a:r>
              <a:rPr lang="en-US" sz="4878" b="1" dirty="0">
                <a:solidFill>
                  <a:srgbClr val="2833CD"/>
                </a:solidFill>
                <a:latin typeface="Montserrat Bold"/>
                <a:ea typeface="Montserrat Bold"/>
                <a:cs typeface="Montserrat Bold"/>
                <a:sym typeface="Montserrat Bold"/>
              </a:rPr>
              <a:t>THE RESEARCH AND HIGHER EDUCATION SYSTEM OF UKRAINE</a:t>
            </a:r>
          </a:p>
          <a:p>
            <a:pPr algn="ctr">
              <a:lnSpc>
                <a:spcPts val="5854"/>
              </a:lnSpc>
            </a:pPr>
            <a:r>
              <a:rPr lang="en-US" sz="2800" b="1" i="1" dirty="0" err="1">
                <a:solidFill>
                  <a:srgbClr val="2833CD"/>
                </a:solidFill>
                <a:latin typeface="Montserrat Bold"/>
                <a:ea typeface="Montserrat Bold"/>
                <a:cs typeface="Montserrat Bold"/>
                <a:sym typeface="Montserrat Bold"/>
              </a:rPr>
              <a:t>Prof.Yevheniia</a:t>
            </a:r>
            <a:r>
              <a:rPr lang="en-US" sz="2800" b="1" i="1" dirty="0">
                <a:solidFill>
                  <a:srgbClr val="2833CD"/>
                </a:solidFill>
                <a:latin typeface="Montserrat Bold"/>
                <a:ea typeface="Montserrat Bold"/>
                <a:cs typeface="Montserrat Bold"/>
                <a:sym typeface="Montserrat Bold"/>
              </a:rPr>
              <a:t> Polishchuk, Oleksandr </a:t>
            </a:r>
            <a:r>
              <a:rPr lang="en-US" sz="2800" b="1" i="1" dirty="0" err="1">
                <a:solidFill>
                  <a:srgbClr val="2833CD"/>
                </a:solidFill>
                <a:latin typeface="Montserrat Bold"/>
                <a:ea typeface="Montserrat Bold"/>
                <a:cs typeface="Montserrat Bold"/>
                <a:sym typeface="Montserrat Bold"/>
              </a:rPr>
              <a:t>Pozniy</a:t>
            </a:r>
            <a:endParaRPr lang="en-US" sz="2800" b="1" i="1" dirty="0">
              <a:solidFill>
                <a:srgbClr val="2833CD"/>
              </a:solidFill>
              <a:latin typeface="Montserrat Bold"/>
              <a:ea typeface="Montserrat Bold"/>
              <a:cs typeface="Montserrat Bold"/>
              <a:sym typeface="Montserrat Bold"/>
            </a:endParaRPr>
          </a:p>
        </p:txBody>
      </p:sp>
      <p:sp>
        <p:nvSpPr>
          <p:cNvPr id="10" name="Freeform 10">
            <a:extLst>
              <a:ext uri="{FF2B5EF4-FFF2-40B4-BE49-F238E27FC236}">
                <a16:creationId xmlns:a16="http://schemas.microsoft.com/office/drawing/2014/main" id="{223B834A-B84D-32C0-CC31-203AD2395E07}"/>
              </a:ext>
            </a:extLst>
          </p:cNvPr>
          <p:cNvSpPr/>
          <p:nvPr/>
        </p:nvSpPr>
        <p:spPr>
          <a:xfrm>
            <a:off x="-4337117" y="-5658582"/>
            <a:ext cx="9042731" cy="9402639"/>
          </a:xfrm>
          <a:custGeom>
            <a:avLst/>
            <a:gdLst/>
            <a:ahLst/>
            <a:cxnLst/>
            <a:rect l="l" t="t" r="r" b="b"/>
            <a:pathLst>
              <a:path w="9042731" h="9402639">
                <a:moveTo>
                  <a:pt x="0" y="0"/>
                </a:moveTo>
                <a:lnTo>
                  <a:pt x="9042731" y="0"/>
                </a:lnTo>
                <a:lnTo>
                  <a:pt x="9042731" y="9402639"/>
                </a:lnTo>
                <a:lnTo>
                  <a:pt x="0" y="9402639"/>
                </a:lnTo>
                <a:lnTo>
                  <a:pt x="0" y="0"/>
                </a:lnTo>
                <a:close/>
              </a:path>
            </a:pathLst>
          </a:custGeom>
          <a:blipFill>
            <a:blip r:embed="rId10">
              <a:alphaModFix amt="70000"/>
              <a:extLst>
                <a:ext uri="{96DAC541-7B7A-43D3-8B79-37D633B846F1}">
                  <asvg:svgBlip xmlns:asvg="http://schemas.microsoft.com/office/drawing/2016/SVG/main" r:embed="rId11"/>
                </a:ext>
              </a:extLst>
            </a:blip>
            <a:stretch>
              <a:fillRect t="-83626" r="-157760" b="-39168"/>
            </a:stretch>
          </a:blipFill>
        </p:spPr>
        <p:txBody>
          <a:bodyPr/>
          <a:lstStyle/>
          <a:p>
            <a:endParaRPr lang="en-GB"/>
          </a:p>
        </p:txBody>
      </p:sp>
      <p:sp>
        <p:nvSpPr>
          <p:cNvPr id="11" name="Freeform 11">
            <a:extLst>
              <a:ext uri="{FF2B5EF4-FFF2-40B4-BE49-F238E27FC236}">
                <a16:creationId xmlns:a16="http://schemas.microsoft.com/office/drawing/2014/main" id="{BF2FA634-5A97-59EB-E5B5-00718B69CB71}"/>
              </a:ext>
            </a:extLst>
          </p:cNvPr>
          <p:cNvSpPr/>
          <p:nvPr/>
        </p:nvSpPr>
        <p:spPr>
          <a:xfrm>
            <a:off x="-4139190" y="-5275253"/>
            <a:ext cx="7332268" cy="7624098"/>
          </a:xfrm>
          <a:custGeom>
            <a:avLst/>
            <a:gdLst/>
            <a:ahLst/>
            <a:cxnLst/>
            <a:rect l="l" t="t" r="r" b="b"/>
            <a:pathLst>
              <a:path w="7332268" h="7624098">
                <a:moveTo>
                  <a:pt x="0" y="0"/>
                </a:moveTo>
                <a:lnTo>
                  <a:pt x="7332268" y="0"/>
                </a:lnTo>
                <a:lnTo>
                  <a:pt x="7332268" y="7624098"/>
                </a:lnTo>
                <a:lnTo>
                  <a:pt x="0" y="7624098"/>
                </a:lnTo>
                <a:lnTo>
                  <a:pt x="0" y="0"/>
                </a:lnTo>
                <a:close/>
              </a:path>
            </a:pathLst>
          </a:custGeom>
          <a:blipFill>
            <a:blip r:embed="rId12">
              <a:alphaModFix amt="67000"/>
              <a:extLst>
                <a:ext uri="{96DAC541-7B7A-43D3-8B79-37D633B846F1}">
                  <asvg:svgBlip xmlns:asvg="http://schemas.microsoft.com/office/drawing/2016/SVG/main" r:embed="rId13"/>
                </a:ext>
              </a:extLst>
            </a:blip>
            <a:stretch>
              <a:fillRect t="-83626" r="-157760" b="-39168"/>
            </a:stretch>
          </a:blipFill>
        </p:spPr>
        <p:txBody>
          <a:bodyPr/>
          <a:lstStyle/>
          <a:p>
            <a:endParaRPr lang="en-GB"/>
          </a:p>
        </p:txBody>
      </p:sp>
      <p:sp>
        <p:nvSpPr>
          <p:cNvPr id="12" name="Freeform 8">
            <a:extLst>
              <a:ext uri="{FF2B5EF4-FFF2-40B4-BE49-F238E27FC236}">
                <a16:creationId xmlns:a16="http://schemas.microsoft.com/office/drawing/2014/main" id="{E83E403A-04F4-10B0-9ECE-94D1DA1A9381}"/>
              </a:ext>
            </a:extLst>
          </p:cNvPr>
          <p:cNvSpPr/>
          <p:nvPr/>
        </p:nvSpPr>
        <p:spPr>
          <a:xfrm>
            <a:off x="192717" y="8647495"/>
            <a:ext cx="4226884" cy="1710034"/>
          </a:xfrm>
          <a:custGeom>
            <a:avLst/>
            <a:gdLst/>
            <a:ahLst/>
            <a:cxnLst/>
            <a:rect l="l" t="t" r="r" b="b"/>
            <a:pathLst>
              <a:path w="4588031" h="2458218">
                <a:moveTo>
                  <a:pt x="0" y="0"/>
                </a:moveTo>
                <a:lnTo>
                  <a:pt x="4588031" y="0"/>
                </a:lnTo>
                <a:lnTo>
                  <a:pt x="4588031" y="2458218"/>
                </a:lnTo>
                <a:lnTo>
                  <a:pt x="0" y="2458218"/>
                </a:lnTo>
                <a:lnTo>
                  <a:pt x="0" y="0"/>
                </a:lnTo>
                <a:close/>
              </a:path>
            </a:pathLst>
          </a:custGeom>
          <a:blipFill>
            <a:blip r:embed="rId14"/>
            <a:stretch>
              <a:fillRect t="-38988" b="-47652"/>
            </a:stretch>
          </a:blipFill>
        </p:spPr>
        <p:txBody>
          <a:bodyPr/>
          <a:lstStyle/>
          <a:p>
            <a:endParaRPr lang="en-GB"/>
          </a:p>
        </p:txBody>
      </p:sp>
      <p:grpSp>
        <p:nvGrpSpPr>
          <p:cNvPr id="13" name="Group 12">
            <a:extLst>
              <a:ext uri="{FF2B5EF4-FFF2-40B4-BE49-F238E27FC236}">
                <a16:creationId xmlns:a16="http://schemas.microsoft.com/office/drawing/2014/main" id="{63339A28-65D7-E31B-8809-3502B6F618A7}"/>
              </a:ext>
            </a:extLst>
          </p:cNvPr>
          <p:cNvGrpSpPr/>
          <p:nvPr/>
        </p:nvGrpSpPr>
        <p:grpSpPr>
          <a:xfrm>
            <a:off x="13320478" y="8436189"/>
            <a:ext cx="3916893" cy="1546957"/>
            <a:chOff x="0" y="0"/>
            <a:chExt cx="5222524" cy="2062610"/>
          </a:xfrm>
        </p:grpSpPr>
        <p:grpSp>
          <p:nvGrpSpPr>
            <p:cNvPr id="14" name="Group 13">
              <a:extLst>
                <a:ext uri="{FF2B5EF4-FFF2-40B4-BE49-F238E27FC236}">
                  <a16:creationId xmlns:a16="http://schemas.microsoft.com/office/drawing/2014/main" id="{54F0F877-F231-E2FC-17E9-40C98627B7B3}"/>
                </a:ext>
              </a:extLst>
            </p:cNvPr>
            <p:cNvGrpSpPr>
              <a:grpSpLocks noChangeAspect="1"/>
            </p:cNvGrpSpPr>
            <p:nvPr/>
          </p:nvGrpSpPr>
          <p:grpSpPr>
            <a:xfrm>
              <a:off x="0" y="0"/>
              <a:ext cx="2274277" cy="2062610"/>
              <a:chOff x="0" y="0"/>
              <a:chExt cx="3852977" cy="3494380"/>
            </a:xfrm>
          </p:grpSpPr>
          <p:sp>
            <p:nvSpPr>
              <p:cNvPr id="34" name="Freeform 14">
                <a:extLst>
                  <a:ext uri="{FF2B5EF4-FFF2-40B4-BE49-F238E27FC236}">
                    <a16:creationId xmlns:a16="http://schemas.microsoft.com/office/drawing/2014/main" id="{0D12C72B-206C-619F-FEA5-F967A5C58A7B}"/>
                  </a:ext>
                </a:extLst>
              </p:cNvPr>
              <p:cNvSpPr/>
              <p:nvPr/>
            </p:nvSpPr>
            <p:spPr>
              <a:xfrm>
                <a:off x="2855626" y="2016791"/>
                <a:ext cx="604584" cy="604616"/>
              </a:xfrm>
              <a:custGeom>
                <a:avLst/>
                <a:gdLst/>
                <a:ahLst/>
                <a:cxnLst/>
                <a:rect l="l" t="t" r="r" b="b"/>
                <a:pathLst>
                  <a:path w="604584" h="604616">
                    <a:moveTo>
                      <a:pt x="524225" y="96997"/>
                    </a:moveTo>
                    <a:cubicBezTo>
                      <a:pt x="469361" y="37688"/>
                      <a:pt x="394812" y="3271"/>
                      <a:pt x="314040" y="223"/>
                    </a:cubicBezTo>
                    <a:cubicBezTo>
                      <a:pt x="233268" y="-2825"/>
                      <a:pt x="156306" y="25496"/>
                      <a:pt x="96997" y="80360"/>
                    </a:cubicBezTo>
                    <a:cubicBezTo>
                      <a:pt x="37688" y="135224"/>
                      <a:pt x="3271" y="209773"/>
                      <a:pt x="223" y="290545"/>
                    </a:cubicBezTo>
                    <a:cubicBezTo>
                      <a:pt x="-2825" y="371317"/>
                      <a:pt x="25496" y="448279"/>
                      <a:pt x="80360" y="507588"/>
                    </a:cubicBezTo>
                    <a:cubicBezTo>
                      <a:pt x="135224" y="566897"/>
                      <a:pt x="209773" y="601314"/>
                      <a:pt x="290545" y="604362"/>
                    </a:cubicBezTo>
                    <a:cubicBezTo>
                      <a:pt x="294609" y="604489"/>
                      <a:pt x="298673" y="604616"/>
                      <a:pt x="302610" y="604616"/>
                    </a:cubicBezTo>
                    <a:cubicBezTo>
                      <a:pt x="378937" y="604616"/>
                      <a:pt x="451327" y="576295"/>
                      <a:pt x="507588" y="524225"/>
                    </a:cubicBezTo>
                    <a:cubicBezTo>
                      <a:pt x="566897" y="469361"/>
                      <a:pt x="601314" y="394812"/>
                      <a:pt x="604362" y="314040"/>
                    </a:cubicBezTo>
                    <a:cubicBezTo>
                      <a:pt x="607410" y="233268"/>
                      <a:pt x="579089" y="156306"/>
                      <a:pt x="524225" y="96997"/>
                    </a:cubicBezTo>
                  </a:path>
                </a:pathLst>
              </a:custGeom>
              <a:solidFill>
                <a:srgbClr val="85160F"/>
              </a:solidFill>
            </p:spPr>
            <p:txBody>
              <a:bodyPr/>
              <a:lstStyle/>
              <a:p>
                <a:endParaRPr lang="en-GB"/>
              </a:p>
            </p:txBody>
          </p:sp>
          <p:sp>
            <p:nvSpPr>
              <p:cNvPr id="35" name="Freeform 15">
                <a:extLst>
                  <a:ext uri="{FF2B5EF4-FFF2-40B4-BE49-F238E27FC236}">
                    <a16:creationId xmlns:a16="http://schemas.microsoft.com/office/drawing/2014/main" id="{005ED768-B418-29CB-3C43-1DEEF308DC06}"/>
                  </a:ext>
                </a:extLst>
              </p:cNvPr>
              <p:cNvSpPr/>
              <p:nvPr/>
            </p:nvSpPr>
            <p:spPr>
              <a:xfrm>
                <a:off x="1308639" y="63514"/>
                <a:ext cx="604584" cy="604633"/>
              </a:xfrm>
              <a:custGeom>
                <a:avLst/>
                <a:gdLst/>
                <a:ahLst/>
                <a:cxnLst/>
                <a:rect l="l" t="t" r="r" b="b"/>
                <a:pathLst>
                  <a:path w="604584" h="604633">
                    <a:moveTo>
                      <a:pt x="524225" y="97014"/>
                    </a:moveTo>
                    <a:cubicBezTo>
                      <a:pt x="469361" y="37705"/>
                      <a:pt x="394685" y="3415"/>
                      <a:pt x="314040" y="240"/>
                    </a:cubicBezTo>
                    <a:cubicBezTo>
                      <a:pt x="233395" y="-2935"/>
                      <a:pt x="156306" y="25513"/>
                      <a:pt x="96997" y="80377"/>
                    </a:cubicBezTo>
                    <a:cubicBezTo>
                      <a:pt x="37688" y="135241"/>
                      <a:pt x="3271" y="209790"/>
                      <a:pt x="223" y="290562"/>
                    </a:cubicBezTo>
                    <a:cubicBezTo>
                      <a:pt x="-2825" y="371334"/>
                      <a:pt x="25496" y="448296"/>
                      <a:pt x="80360" y="507605"/>
                    </a:cubicBezTo>
                    <a:cubicBezTo>
                      <a:pt x="135224" y="566914"/>
                      <a:pt x="209773" y="601331"/>
                      <a:pt x="290545" y="604379"/>
                    </a:cubicBezTo>
                    <a:cubicBezTo>
                      <a:pt x="294609" y="604506"/>
                      <a:pt x="298546" y="604633"/>
                      <a:pt x="302610" y="604633"/>
                    </a:cubicBezTo>
                    <a:cubicBezTo>
                      <a:pt x="378937" y="604633"/>
                      <a:pt x="451327" y="576312"/>
                      <a:pt x="507588" y="524242"/>
                    </a:cubicBezTo>
                    <a:cubicBezTo>
                      <a:pt x="566897" y="469378"/>
                      <a:pt x="601314" y="394829"/>
                      <a:pt x="604362" y="314057"/>
                    </a:cubicBezTo>
                    <a:cubicBezTo>
                      <a:pt x="607410" y="233285"/>
                      <a:pt x="579089" y="156323"/>
                      <a:pt x="524225" y="97014"/>
                    </a:cubicBezTo>
                  </a:path>
                </a:pathLst>
              </a:custGeom>
              <a:solidFill>
                <a:srgbClr val="85160F"/>
              </a:solidFill>
            </p:spPr>
            <p:txBody>
              <a:bodyPr/>
              <a:lstStyle/>
              <a:p>
                <a:endParaRPr lang="en-GB"/>
              </a:p>
            </p:txBody>
          </p:sp>
          <p:sp>
            <p:nvSpPr>
              <p:cNvPr id="36" name="Freeform 16">
                <a:extLst>
                  <a:ext uri="{FF2B5EF4-FFF2-40B4-BE49-F238E27FC236}">
                    <a16:creationId xmlns:a16="http://schemas.microsoft.com/office/drawing/2014/main" id="{95573331-7900-6B79-93F1-531CD9ACF506}"/>
                  </a:ext>
                </a:extLst>
              </p:cNvPr>
              <p:cNvSpPr/>
              <p:nvPr/>
            </p:nvSpPr>
            <p:spPr>
              <a:xfrm>
                <a:off x="63387" y="159008"/>
                <a:ext cx="3726134" cy="3272151"/>
              </a:xfrm>
              <a:custGeom>
                <a:avLst/>
                <a:gdLst/>
                <a:ahLst/>
                <a:cxnLst/>
                <a:rect l="l" t="t" r="r" b="b"/>
                <a:pathLst>
                  <a:path w="3726134" h="3272151">
                    <a:moveTo>
                      <a:pt x="3630281" y="472055"/>
                    </a:moveTo>
                    <a:cubicBezTo>
                      <a:pt x="3622534" y="671699"/>
                      <a:pt x="3453878" y="827782"/>
                      <a:pt x="3254107" y="819908"/>
                    </a:cubicBezTo>
                    <a:cubicBezTo>
                      <a:pt x="3068306" y="812669"/>
                      <a:pt x="2920224" y="665857"/>
                      <a:pt x="2907016" y="484628"/>
                    </a:cubicBezTo>
                    <a:cubicBezTo>
                      <a:pt x="2906508" y="473960"/>
                      <a:pt x="2906254" y="463292"/>
                      <a:pt x="2906762" y="452370"/>
                    </a:cubicBezTo>
                    <a:lnTo>
                      <a:pt x="2906762" y="452370"/>
                    </a:lnTo>
                    <a:cubicBezTo>
                      <a:pt x="2907397" y="435225"/>
                      <a:pt x="2909429" y="417699"/>
                      <a:pt x="2912604" y="400427"/>
                    </a:cubicBezTo>
                    <a:lnTo>
                      <a:pt x="2920224" y="358771"/>
                    </a:lnTo>
                    <a:cubicBezTo>
                      <a:pt x="2963658" y="206244"/>
                      <a:pt x="3104120" y="95627"/>
                      <a:pt x="3268077" y="95627"/>
                    </a:cubicBezTo>
                    <a:cubicBezTo>
                      <a:pt x="3272776" y="95627"/>
                      <a:pt x="3277602" y="95754"/>
                      <a:pt x="3282428" y="95881"/>
                    </a:cubicBezTo>
                    <a:cubicBezTo>
                      <a:pt x="3482072" y="103628"/>
                      <a:pt x="3638155" y="272411"/>
                      <a:pt x="3630281" y="472055"/>
                    </a:cubicBezTo>
                    <a:moveTo>
                      <a:pt x="2305163" y="1772535"/>
                    </a:moveTo>
                    <a:cubicBezTo>
                      <a:pt x="2301353" y="1869182"/>
                      <a:pt x="2260205" y="1958717"/>
                      <a:pt x="2189085" y="2024376"/>
                    </a:cubicBezTo>
                    <a:cubicBezTo>
                      <a:pt x="2117965" y="2090035"/>
                      <a:pt x="2025636" y="2124198"/>
                      <a:pt x="1928989" y="2120388"/>
                    </a:cubicBezTo>
                    <a:cubicBezTo>
                      <a:pt x="1832342" y="2116578"/>
                      <a:pt x="1742807" y="2075430"/>
                      <a:pt x="1677148" y="2004437"/>
                    </a:cubicBezTo>
                    <a:cubicBezTo>
                      <a:pt x="1611489" y="1933444"/>
                      <a:pt x="1577326" y="1840988"/>
                      <a:pt x="1581136" y="1744341"/>
                    </a:cubicBezTo>
                    <a:cubicBezTo>
                      <a:pt x="1588756" y="1549523"/>
                      <a:pt x="1749665" y="1396234"/>
                      <a:pt x="1942959" y="1396234"/>
                    </a:cubicBezTo>
                    <a:cubicBezTo>
                      <a:pt x="1947658" y="1396234"/>
                      <a:pt x="1952484" y="1396361"/>
                      <a:pt x="1957310" y="1396488"/>
                    </a:cubicBezTo>
                    <a:cubicBezTo>
                      <a:pt x="2156954" y="1404235"/>
                      <a:pt x="2313037" y="1573018"/>
                      <a:pt x="2305163" y="1772662"/>
                    </a:cubicBezTo>
                    <a:moveTo>
                      <a:pt x="1416925" y="2687443"/>
                    </a:moveTo>
                    <a:cubicBezTo>
                      <a:pt x="1386953" y="2675886"/>
                      <a:pt x="1354949" y="2668901"/>
                      <a:pt x="1321929" y="2667631"/>
                    </a:cubicBezTo>
                    <a:cubicBezTo>
                      <a:pt x="1244840" y="2664583"/>
                      <a:pt x="1171180" y="2691507"/>
                      <a:pt x="1113395" y="2742942"/>
                    </a:cubicBezTo>
                    <a:lnTo>
                      <a:pt x="522972" y="1997579"/>
                    </a:lnTo>
                    <a:cubicBezTo>
                      <a:pt x="567168" y="1953637"/>
                      <a:pt x="596124" y="1897503"/>
                      <a:pt x="606919" y="1836162"/>
                    </a:cubicBezTo>
                    <a:lnTo>
                      <a:pt x="1487283" y="1799459"/>
                    </a:lnTo>
                    <a:cubicBezTo>
                      <a:pt x="1499983" y="1941445"/>
                      <a:pt x="1577961" y="2065905"/>
                      <a:pt x="1691880" y="2141089"/>
                    </a:cubicBezTo>
                    <a:close/>
                    <a:moveTo>
                      <a:pt x="1513064" y="2977638"/>
                    </a:moveTo>
                    <a:cubicBezTo>
                      <a:pt x="1510905" y="3033010"/>
                      <a:pt x="1487664" y="3084064"/>
                      <a:pt x="1447659" y="3121656"/>
                    </a:cubicBezTo>
                    <a:cubicBezTo>
                      <a:pt x="1407908" y="3158994"/>
                      <a:pt x="1355965" y="3178425"/>
                      <a:pt x="1302117" y="3176266"/>
                    </a:cubicBezTo>
                    <a:cubicBezTo>
                      <a:pt x="1248015" y="3174107"/>
                      <a:pt x="1198104" y="3150739"/>
                      <a:pt x="1161274" y="3110353"/>
                    </a:cubicBezTo>
                    <a:cubicBezTo>
                      <a:pt x="1124317" y="3069840"/>
                      <a:pt x="1105140" y="3017008"/>
                      <a:pt x="1107299" y="2961636"/>
                    </a:cubicBezTo>
                    <a:cubicBezTo>
                      <a:pt x="1109458" y="2906264"/>
                      <a:pt x="1132699" y="2855210"/>
                      <a:pt x="1172704" y="2817618"/>
                    </a:cubicBezTo>
                    <a:cubicBezTo>
                      <a:pt x="1210550" y="2782058"/>
                      <a:pt x="1259191" y="2762754"/>
                      <a:pt x="1310245" y="2762754"/>
                    </a:cubicBezTo>
                    <a:cubicBezTo>
                      <a:pt x="1312912" y="2762754"/>
                      <a:pt x="1315579" y="2762754"/>
                      <a:pt x="1318246" y="2762881"/>
                    </a:cubicBezTo>
                    <a:cubicBezTo>
                      <a:pt x="1372348" y="2765040"/>
                      <a:pt x="1422259" y="2788408"/>
                      <a:pt x="1459089" y="2828794"/>
                    </a:cubicBezTo>
                    <a:cubicBezTo>
                      <a:pt x="1496046" y="2869307"/>
                      <a:pt x="1515223" y="2922139"/>
                      <a:pt x="1513064" y="2977511"/>
                    </a:cubicBezTo>
                    <a:moveTo>
                      <a:pt x="442835" y="1936746"/>
                    </a:moveTo>
                    <a:cubicBezTo>
                      <a:pt x="402322" y="1974211"/>
                      <a:pt x="349490" y="1993769"/>
                      <a:pt x="294372" y="1991610"/>
                    </a:cubicBezTo>
                    <a:cubicBezTo>
                      <a:pt x="239254" y="1989451"/>
                      <a:pt x="188073" y="1965956"/>
                      <a:pt x="150608" y="1925443"/>
                    </a:cubicBezTo>
                    <a:cubicBezTo>
                      <a:pt x="113143" y="1884930"/>
                      <a:pt x="93585" y="1832098"/>
                      <a:pt x="95744" y="1776980"/>
                    </a:cubicBezTo>
                    <a:cubicBezTo>
                      <a:pt x="100062" y="1665728"/>
                      <a:pt x="191883" y="1578225"/>
                      <a:pt x="302246" y="1578225"/>
                    </a:cubicBezTo>
                    <a:cubicBezTo>
                      <a:pt x="304913" y="1578225"/>
                      <a:pt x="307707" y="1578352"/>
                      <a:pt x="310374" y="1578352"/>
                    </a:cubicBezTo>
                    <a:cubicBezTo>
                      <a:pt x="424293" y="1582797"/>
                      <a:pt x="513320" y="1679063"/>
                      <a:pt x="508875" y="1793109"/>
                    </a:cubicBezTo>
                    <a:cubicBezTo>
                      <a:pt x="506716" y="1848354"/>
                      <a:pt x="483221" y="1899281"/>
                      <a:pt x="442708" y="1936873"/>
                    </a:cubicBezTo>
                    <a:moveTo>
                      <a:pt x="3286111" y="377"/>
                    </a:moveTo>
                    <a:cubicBezTo>
                      <a:pt x="3068814" y="-8386"/>
                      <a:pt x="2881108" y="136521"/>
                      <a:pt x="2826498" y="337689"/>
                    </a:cubicBezTo>
                    <a:lnTo>
                      <a:pt x="1848090" y="196084"/>
                    </a:lnTo>
                    <a:cubicBezTo>
                      <a:pt x="1848217" y="202688"/>
                      <a:pt x="1848598" y="209292"/>
                      <a:pt x="1848217" y="215896"/>
                    </a:cubicBezTo>
                    <a:cubicBezTo>
                      <a:pt x="1847201" y="241677"/>
                      <a:pt x="1842629" y="266696"/>
                      <a:pt x="1835517" y="290699"/>
                    </a:cubicBezTo>
                    <a:lnTo>
                      <a:pt x="2811258" y="431923"/>
                    </a:lnTo>
                    <a:cubicBezTo>
                      <a:pt x="2811131" y="434590"/>
                      <a:pt x="2810877" y="437130"/>
                      <a:pt x="2810750" y="439797"/>
                    </a:cubicBezTo>
                    <a:cubicBezTo>
                      <a:pt x="2810115" y="455799"/>
                      <a:pt x="2810369" y="471547"/>
                      <a:pt x="2811385" y="487168"/>
                    </a:cubicBezTo>
                    <a:cubicBezTo>
                      <a:pt x="2815449" y="578989"/>
                      <a:pt x="2846818" y="664460"/>
                      <a:pt x="2897999" y="735072"/>
                    </a:cubicBezTo>
                    <a:lnTo>
                      <a:pt x="2224899" y="1397758"/>
                    </a:lnTo>
                    <a:cubicBezTo>
                      <a:pt x="2151747" y="1340481"/>
                      <a:pt x="2060688" y="1304667"/>
                      <a:pt x="1960993" y="1300857"/>
                    </a:cubicBezTo>
                    <a:cubicBezTo>
                      <a:pt x="1720836" y="1291205"/>
                      <a:pt x="1516747" y="1469259"/>
                      <a:pt x="1488680" y="1703574"/>
                    </a:cubicBezTo>
                    <a:lnTo>
                      <a:pt x="608189" y="1740277"/>
                    </a:lnTo>
                    <a:cubicBezTo>
                      <a:pt x="599172" y="1678555"/>
                      <a:pt x="571359" y="1620897"/>
                      <a:pt x="528306" y="1575558"/>
                    </a:cubicBezTo>
                    <a:lnTo>
                      <a:pt x="1386318" y="460498"/>
                    </a:lnTo>
                    <a:cubicBezTo>
                      <a:pt x="1363712" y="446401"/>
                      <a:pt x="1342757" y="429383"/>
                      <a:pt x="1324215" y="409317"/>
                    </a:cubicBezTo>
                    <a:cubicBezTo>
                      <a:pt x="1320659" y="405507"/>
                      <a:pt x="1317611" y="401443"/>
                      <a:pt x="1314309" y="397506"/>
                    </a:cubicBezTo>
                    <a:lnTo>
                      <a:pt x="449693" y="1521329"/>
                    </a:lnTo>
                    <a:cubicBezTo>
                      <a:pt x="409434" y="1498723"/>
                      <a:pt x="363460" y="1484880"/>
                      <a:pt x="314184" y="1482975"/>
                    </a:cubicBezTo>
                    <a:cubicBezTo>
                      <a:pt x="147814" y="1476498"/>
                      <a:pt x="6844" y="1606673"/>
                      <a:pt x="240" y="1773297"/>
                    </a:cubicBezTo>
                    <a:cubicBezTo>
                      <a:pt x="-6364" y="1939921"/>
                      <a:pt x="123938" y="2080637"/>
                      <a:pt x="290562" y="2087241"/>
                    </a:cubicBezTo>
                    <a:cubicBezTo>
                      <a:pt x="294626" y="2087368"/>
                      <a:pt x="298690" y="2087495"/>
                      <a:pt x="302627" y="2087495"/>
                    </a:cubicBezTo>
                    <a:cubicBezTo>
                      <a:pt x="352665" y="2087495"/>
                      <a:pt x="400798" y="2075176"/>
                      <a:pt x="444105" y="2052062"/>
                    </a:cubicBezTo>
                    <a:lnTo>
                      <a:pt x="1051546" y="2818634"/>
                    </a:lnTo>
                    <a:cubicBezTo>
                      <a:pt x="1027543" y="2860671"/>
                      <a:pt x="1013700" y="2908169"/>
                      <a:pt x="1011795" y="2958080"/>
                    </a:cubicBezTo>
                    <a:cubicBezTo>
                      <a:pt x="1008620" y="3038598"/>
                      <a:pt x="1036687" y="3115560"/>
                      <a:pt x="1090535" y="3174869"/>
                    </a:cubicBezTo>
                    <a:cubicBezTo>
                      <a:pt x="1144637" y="3234305"/>
                      <a:pt x="1218424" y="3268722"/>
                      <a:pt x="1298307" y="3271897"/>
                    </a:cubicBezTo>
                    <a:cubicBezTo>
                      <a:pt x="1302244" y="3272024"/>
                      <a:pt x="1306181" y="3272151"/>
                      <a:pt x="1310118" y="3272151"/>
                    </a:cubicBezTo>
                    <a:cubicBezTo>
                      <a:pt x="1385683" y="3272151"/>
                      <a:pt x="1457311" y="3243703"/>
                      <a:pt x="1512937" y="3191506"/>
                    </a:cubicBezTo>
                    <a:cubicBezTo>
                      <a:pt x="1571357" y="3136642"/>
                      <a:pt x="1605266" y="3062093"/>
                      <a:pt x="1608441" y="2981575"/>
                    </a:cubicBezTo>
                    <a:cubicBezTo>
                      <a:pt x="1609076" y="2966589"/>
                      <a:pt x="1608187" y="2951730"/>
                      <a:pt x="1606663" y="2937125"/>
                    </a:cubicBezTo>
                    <a:lnTo>
                      <a:pt x="2871456" y="2364482"/>
                    </a:lnTo>
                    <a:cubicBezTo>
                      <a:pt x="2849231" y="2340225"/>
                      <a:pt x="2831578" y="2312793"/>
                      <a:pt x="2818497" y="2283583"/>
                    </a:cubicBezTo>
                    <a:lnTo>
                      <a:pt x="1581517" y="2843780"/>
                    </a:lnTo>
                    <a:cubicBezTo>
                      <a:pt x="1568563" y="2815332"/>
                      <a:pt x="1551291" y="2788662"/>
                      <a:pt x="1529701" y="2764913"/>
                    </a:cubicBezTo>
                    <a:cubicBezTo>
                      <a:pt x="1520303" y="2754499"/>
                      <a:pt x="1510016" y="2745228"/>
                      <a:pt x="1499475" y="2736338"/>
                    </a:cubicBezTo>
                    <a:lnTo>
                      <a:pt x="1776843" y="2185285"/>
                    </a:lnTo>
                    <a:cubicBezTo>
                      <a:pt x="1823071" y="2203446"/>
                      <a:pt x="1872982" y="2214241"/>
                      <a:pt x="1925306" y="2216400"/>
                    </a:cubicBezTo>
                    <a:cubicBezTo>
                      <a:pt x="1931402" y="2216654"/>
                      <a:pt x="1937371" y="2216781"/>
                      <a:pt x="1943467" y="2216781"/>
                    </a:cubicBezTo>
                    <a:cubicBezTo>
                      <a:pt x="2187688" y="2216781"/>
                      <a:pt x="2391142" y="2022979"/>
                      <a:pt x="2400667" y="1776853"/>
                    </a:cubicBezTo>
                    <a:cubicBezTo>
                      <a:pt x="2405239" y="1658616"/>
                      <a:pt x="2364345" y="1548888"/>
                      <a:pt x="2293733" y="1464814"/>
                    </a:cubicBezTo>
                    <a:lnTo>
                      <a:pt x="2962007" y="806954"/>
                    </a:lnTo>
                    <a:cubicBezTo>
                      <a:pt x="3021824" y="861056"/>
                      <a:pt x="3096246" y="899791"/>
                      <a:pt x="3179431" y="916174"/>
                    </a:cubicBezTo>
                    <a:lnTo>
                      <a:pt x="3097389" y="1858768"/>
                    </a:lnTo>
                    <a:cubicBezTo>
                      <a:pt x="3100437" y="1858768"/>
                      <a:pt x="3103358" y="1858514"/>
                      <a:pt x="3106279" y="1858641"/>
                    </a:cubicBezTo>
                    <a:cubicBezTo>
                      <a:pt x="3135870" y="1859784"/>
                      <a:pt x="3164572" y="1865245"/>
                      <a:pt x="3191877" y="1874516"/>
                    </a:cubicBezTo>
                    <a:lnTo>
                      <a:pt x="3275316" y="916174"/>
                    </a:lnTo>
                    <a:cubicBezTo>
                      <a:pt x="3516489" y="912618"/>
                      <a:pt x="3716260" y="720213"/>
                      <a:pt x="3725785" y="476373"/>
                    </a:cubicBezTo>
                    <a:cubicBezTo>
                      <a:pt x="3735564" y="224151"/>
                      <a:pt x="3538460" y="10918"/>
                      <a:pt x="3286238" y="1012"/>
                    </a:cubicBezTo>
                  </a:path>
                </a:pathLst>
              </a:custGeom>
              <a:solidFill>
                <a:srgbClr val="3B3D43"/>
              </a:solidFill>
            </p:spPr>
            <p:txBody>
              <a:bodyPr/>
              <a:lstStyle/>
              <a:p>
                <a:endParaRPr lang="en-GB"/>
              </a:p>
            </p:txBody>
          </p:sp>
        </p:grpSp>
        <p:grpSp>
          <p:nvGrpSpPr>
            <p:cNvPr id="15" name="Group 17">
              <a:extLst>
                <a:ext uri="{FF2B5EF4-FFF2-40B4-BE49-F238E27FC236}">
                  <a16:creationId xmlns:a16="http://schemas.microsoft.com/office/drawing/2014/main" id="{78FA7FAC-B0A3-3F5C-AE2A-28F8D92D4E17}"/>
                </a:ext>
              </a:extLst>
            </p:cNvPr>
            <p:cNvGrpSpPr>
              <a:grpSpLocks noChangeAspect="1"/>
            </p:cNvGrpSpPr>
            <p:nvPr/>
          </p:nvGrpSpPr>
          <p:grpSpPr>
            <a:xfrm>
              <a:off x="2586538" y="1214765"/>
              <a:ext cx="212612" cy="315809"/>
              <a:chOff x="0" y="0"/>
              <a:chExt cx="360197" cy="535026"/>
            </a:xfrm>
          </p:grpSpPr>
          <p:sp>
            <p:nvSpPr>
              <p:cNvPr id="33" name="Freeform 18">
                <a:extLst>
                  <a:ext uri="{FF2B5EF4-FFF2-40B4-BE49-F238E27FC236}">
                    <a16:creationId xmlns:a16="http://schemas.microsoft.com/office/drawing/2014/main" id="{B61F7900-686B-98A8-CBDD-7D27CF536350}"/>
                  </a:ext>
                </a:extLst>
              </p:cNvPr>
              <p:cNvSpPr/>
              <p:nvPr/>
            </p:nvSpPr>
            <p:spPr>
              <a:xfrm>
                <a:off x="0" y="0"/>
                <a:ext cx="360172" cy="535051"/>
              </a:xfrm>
              <a:custGeom>
                <a:avLst/>
                <a:gdLst/>
                <a:ahLst/>
                <a:cxnLst/>
                <a:rect l="l" t="t" r="r" b="b"/>
                <a:pathLst>
                  <a:path w="360172" h="535051">
                    <a:moveTo>
                      <a:pt x="264160" y="155829"/>
                    </a:moveTo>
                    <a:cubicBezTo>
                      <a:pt x="264160" y="147447"/>
                      <a:pt x="263398" y="138430"/>
                      <a:pt x="261112" y="130810"/>
                    </a:cubicBezTo>
                    <a:cubicBezTo>
                      <a:pt x="251206" y="96901"/>
                      <a:pt x="224790" y="71120"/>
                      <a:pt x="185420" y="71120"/>
                    </a:cubicBezTo>
                    <a:cubicBezTo>
                      <a:pt x="133223" y="71120"/>
                      <a:pt x="94615" y="116586"/>
                      <a:pt x="94615" y="191389"/>
                    </a:cubicBezTo>
                    <a:cubicBezTo>
                      <a:pt x="94615" y="254254"/>
                      <a:pt x="126365" y="304927"/>
                      <a:pt x="184658" y="304927"/>
                    </a:cubicBezTo>
                    <a:cubicBezTo>
                      <a:pt x="219456" y="304927"/>
                      <a:pt x="249682" y="282194"/>
                      <a:pt x="260350" y="248920"/>
                    </a:cubicBezTo>
                    <a:cubicBezTo>
                      <a:pt x="262636" y="239141"/>
                      <a:pt x="264160" y="226187"/>
                      <a:pt x="264160" y="215646"/>
                    </a:cubicBezTo>
                    <a:close/>
                    <a:moveTo>
                      <a:pt x="360172" y="8255"/>
                    </a:moveTo>
                    <a:cubicBezTo>
                      <a:pt x="358648" y="33274"/>
                      <a:pt x="357124" y="63500"/>
                      <a:pt x="357124" y="114173"/>
                    </a:cubicBezTo>
                    <a:lnTo>
                      <a:pt x="357124" y="323088"/>
                    </a:lnTo>
                    <a:cubicBezTo>
                      <a:pt x="357124" y="400304"/>
                      <a:pt x="341249" y="455549"/>
                      <a:pt x="302641" y="490347"/>
                    </a:cubicBezTo>
                    <a:cubicBezTo>
                      <a:pt x="264033" y="524383"/>
                      <a:pt x="211074" y="535051"/>
                      <a:pt x="160401" y="535051"/>
                    </a:cubicBezTo>
                    <a:cubicBezTo>
                      <a:pt x="113538" y="535051"/>
                      <a:pt x="63500" y="525272"/>
                      <a:pt x="31750" y="505587"/>
                    </a:cubicBezTo>
                    <a:lnTo>
                      <a:pt x="52197" y="435229"/>
                    </a:lnTo>
                    <a:cubicBezTo>
                      <a:pt x="75692" y="448818"/>
                      <a:pt x="115062" y="463169"/>
                      <a:pt x="159639" y="463169"/>
                    </a:cubicBezTo>
                    <a:cubicBezTo>
                      <a:pt x="220218" y="463169"/>
                      <a:pt x="265557" y="431419"/>
                      <a:pt x="265557" y="351917"/>
                    </a:cubicBezTo>
                    <a:lnTo>
                      <a:pt x="265557" y="320040"/>
                    </a:lnTo>
                    <a:lnTo>
                      <a:pt x="264160" y="320040"/>
                    </a:lnTo>
                    <a:cubicBezTo>
                      <a:pt x="242951" y="352552"/>
                      <a:pt x="205105" y="374523"/>
                      <a:pt x="156718" y="374523"/>
                    </a:cubicBezTo>
                    <a:cubicBezTo>
                      <a:pt x="65024" y="374650"/>
                      <a:pt x="0" y="298958"/>
                      <a:pt x="0" y="194437"/>
                    </a:cubicBezTo>
                    <a:cubicBezTo>
                      <a:pt x="0" y="73406"/>
                      <a:pt x="78740" y="0"/>
                      <a:pt x="167259" y="0"/>
                    </a:cubicBezTo>
                    <a:cubicBezTo>
                      <a:pt x="223266" y="0"/>
                      <a:pt x="256540" y="27178"/>
                      <a:pt x="273939" y="57531"/>
                    </a:cubicBezTo>
                    <a:lnTo>
                      <a:pt x="275463" y="57531"/>
                    </a:lnTo>
                    <a:lnTo>
                      <a:pt x="279273" y="8382"/>
                    </a:lnTo>
                    <a:close/>
                  </a:path>
                </a:pathLst>
              </a:custGeom>
              <a:solidFill>
                <a:srgbClr val="3B3D43"/>
              </a:solidFill>
            </p:spPr>
            <p:txBody>
              <a:bodyPr/>
              <a:lstStyle/>
              <a:p>
                <a:endParaRPr lang="en-GB"/>
              </a:p>
            </p:txBody>
          </p:sp>
        </p:grpSp>
        <p:grpSp>
          <p:nvGrpSpPr>
            <p:cNvPr id="16" name="Group 19">
              <a:extLst>
                <a:ext uri="{FF2B5EF4-FFF2-40B4-BE49-F238E27FC236}">
                  <a16:creationId xmlns:a16="http://schemas.microsoft.com/office/drawing/2014/main" id="{3F24B420-4E37-4899-DDB4-6211A7BB9A68}"/>
                </a:ext>
              </a:extLst>
            </p:cNvPr>
            <p:cNvGrpSpPr>
              <a:grpSpLocks noChangeAspect="1"/>
            </p:cNvGrpSpPr>
            <p:nvPr/>
          </p:nvGrpSpPr>
          <p:grpSpPr>
            <a:xfrm>
              <a:off x="3214799" y="1214760"/>
              <a:ext cx="123735" cy="222457"/>
              <a:chOff x="0" y="0"/>
              <a:chExt cx="209626" cy="376872"/>
            </a:xfrm>
          </p:grpSpPr>
          <p:sp>
            <p:nvSpPr>
              <p:cNvPr id="32" name="Freeform 20">
                <a:extLst>
                  <a:ext uri="{FF2B5EF4-FFF2-40B4-BE49-F238E27FC236}">
                    <a16:creationId xmlns:a16="http://schemas.microsoft.com/office/drawing/2014/main" id="{7AC405E0-618B-A1AF-AF3B-6A9D80719A62}"/>
                  </a:ext>
                </a:extLst>
              </p:cNvPr>
              <p:cNvSpPr/>
              <p:nvPr/>
            </p:nvSpPr>
            <p:spPr>
              <a:xfrm>
                <a:off x="0" y="0"/>
                <a:ext cx="209677" cy="376809"/>
              </a:xfrm>
              <a:custGeom>
                <a:avLst/>
                <a:gdLst/>
                <a:ahLst/>
                <a:cxnLst/>
                <a:rect l="l" t="t" r="r" b="b"/>
                <a:pathLst>
                  <a:path w="209677" h="376809">
                    <a:moveTo>
                      <a:pt x="3048" y="127127"/>
                    </a:moveTo>
                    <a:cubicBezTo>
                      <a:pt x="3048" y="77216"/>
                      <a:pt x="2286" y="41656"/>
                      <a:pt x="0" y="8382"/>
                    </a:cubicBezTo>
                    <a:lnTo>
                      <a:pt x="81026" y="8382"/>
                    </a:lnTo>
                    <a:lnTo>
                      <a:pt x="84074" y="78740"/>
                    </a:lnTo>
                    <a:lnTo>
                      <a:pt x="87122" y="78740"/>
                    </a:lnTo>
                    <a:cubicBezTo>
                      <a:pt x="105156" y="26543"/>
                      <a:pt x="148336" y="0"/>
                      <a:pt x="187706" y="0"/>
                    </a:cubicBezTo>
                    <a:cubicBezTo>
                      <a:pt x="196723" y="0"/>
                      <a:pt x="202057" y="762"/>
                      <a:pt x="209677" y="2286"/>
                    </a:cubicBezTo>
                    <a:lnTo>
                      <a:pt x="209677" y="90043"/>
                    </a:lnTo>
                    <a:cubicBezTo>
                      <a:pt x="202057" y="88519"/>
                      <a:pt x="193802" y="86995"/>
                      <a:pt x="182499" y="86995"/>
                    </a:cubicBezTo>
                    <a:cubicBezTo>
                      <a:pt x="137795" y="86995"/>
                      <a:pt x="107569" y="115697"/>
                      <a:pt x="99187" y="157353"/>
                    </a:cubicBezTo>
                    <a:cubicBezTo>
                      <a:pt x="97663" y="165735"/>
                      <a:pt x="96139" y="175514"/>
                      <a:pt x="96139" y="186055"/>
                    </a:cubicBezTo>
                    <a:lnTo>
                      <a:pt x="96139" y="376809"/>
                    </a:lnTo>
                    <a:lnTo>
                      <a:pt x="3048" y="376809"/>
                    </a:lnTo>
                    <a:close/>
                  </a:path>
                </a:pathLst>
              </a:custGeom>
              <a:solidFill>
                <a:srgbClr val="3B3D43"/>
              </a:solidFill>
            </p:spPr>
            <p:txBody>
              <a:bodyPr/>
              <a:lstStyle/>
              <a:p>
                <a:endParaRPr lang="en-GB"/>
              </a:p>
            </p:txBody>
          </p:sp>
        </p:grpSp>
        <p:grpSp>
          <p:nvGrpSpPr>
            <p:cNvPr id="17" name="Group 21">
              <a:extLst>
                <a:ext uri="{FF2B5EF4-FFF2-40B4-BE49-F238E27FC236}">
                  <a16:creationId xmlns:a16="http://schemas.microsoft.com/office/drawing/2014/main" id="{A3F7E9F8-B602-1754-C50A-D77DD1658838}"/>
                </a:ext>
              </a:extLst>
            </p:cNvPr>
            <p:cNvGrpSpPr>
              <a:grpSpLocks noChangeAspect="1"/>
            </p:cNvGrpSpPr>
            <p:nvPr/>
          </p:nvGrpSpPr>
          <p:grpSpPr>
            <a:xfrm>
              <a:off x="2547458" y="244260"/>
              <a:ext cx="1347518" cy="710093"/>
              <a:chOff x="0" y="0"/>
              <a:chExt cx="2282914" cy="1203008"/>
            </a:xfrm>
          </p:grpSpPr>
          <p:sp>
            <p:nvSpPr>
              <p:cNvPr id="29" name="Freeform 22">
                <a:extLst>
                  <a:ext uri="{FF2B5EF4-FFF2-40B4-BE49-F238E27FC236}">
                    <a16:creationId xmlns:a16="http://schemas.microsoft.com/office/drawing/2014/main" id="{29199402-C372-E439-7B5F-5EA94929CFB3}"/>
                  </a:ext>
                </a:extLst>
              </p:cNvPr>
              <p:cNvSpPr/>
              <p:nvPr/>
            </p:nvSpPr>
            <p:spPr>
              <a:xfrm>
                <a:off x="63500" y="280416"/>
                <a:ext cx="751459" cy="859028"/>
              </a:xfrm>
              <a:custGeom>
                <a:avLst/>
                <a:gdLst/>
                <a:ahLst/>
                <a:cxnLst/>
                <a:rect l="l" t="t" r="r" b="b"/>
                <a:pathLst>
                  <a:path w="751459" h="859028">
                    <a:moveTo>
                      <a:pt x="490982" y="452247"/>
                    </a:moveTo>
                    <a:cubicBezTo>
                      <a:pt x="356489" y="450596"/>
                      <a:pt x="252222" y="482473"/>
                      <a:pt x="252222" y="581660"/>
                    </a:cubicBezTo>
                    <a:cubicBezTo>
                      <a:pt x="252222" y="647192"/>
                      <a:pt x="295910" y="679196"/>
                      <a:pt x="353060" y="679196"/>
                    </a:cubicBezTo>
                    <a:cubicBezTo>
                      <a:pt x="416941" y="679196"/>
                      <a:pt x="469011" y="637159"/>
                      <a:pt x="485902" y="585089"/>
                    </a:cubicBezTo>
                    <a:cubicBezTo>
                      <a:pt x="489331" y="571627"/>
                      <a:pt x="490982" y="556514"/>
                      <a:pt x="490982" y="541401"/>
                    </a:cubicBezTo>
                    <a:close/>
                    <a:moveTo>
                      <a:pt x="521208" y="840613"/>
                    </a:moveTo>
                    <a:lnTo>
                      <a:pt x="506095" y="758190"/>
                    </a:lnTo>
                    <a:lnTo>
                      <a:pt x="501015" y="758190"/>
                    </a:lnTo>
                    <a:cubicBezTo>
                      <a:pt x="447167" y="823722"/>
                      <a:pt x="363093" y="859028"/>
                      <a:pt x="265684" y="859028"/>
                    </a:cubicBezTo>
                    <a:cubicBezTo>
                      <a:pt x="99187" y="859155"/>
                      <a:pt x="0" y="737997"/>
                      <a:pt x="0" y="606933"/>
                    </a:cubicBezTo>
                    <a:cubicBezTo>
                      <a:pt x="0" y="393319"/>
                      <a:pt x="191643" y="290830"/>
                      <a:pt x="482473" y="292481"/>
                    </a:cubicBezTo>
                    <a:lnTo>
                      <a:pt x="482473" y="280670"/>
                    </a:lnTo>
                    <a:cubicBezTo>
                      <a:pt x="482473" y="236982"/>
                      <a:pt x="458978" y="174752"/>
                      <a:pt x="332867" y="174752"/>
                    </a:cubicBezTo>
                    <a:cubicBezTo>
                      <a:pt x="248793" y="174752"/>
                      <a:pt x="159639" y="203327"/>
                      <a:pt x="105918" y="236982"/>
                    </a:cubicBezTo>
                    <a:lnTo>
                      <a:pt x="58801" y="72263"/>
                    </a:lnTo>
                    <a:cubicBezTo>
                      <a:pt x="115951" y="40386"/>
                      <a:pt x="228600" y="0"/>
                      <a:pt x="378206" y="0"/>
                    </a:cubicBezTo>
                    <a:cubicBezTo>
                      <a:pt x="652272" y="0"/>
                      <a:pt x="739648" y="161417"/>
                      <a:pt x="739648" y="354711"/>
                    </a:cubicBezTo>
                    <a:lnTo>
                      <a:pt x="739648" y="640588"/>
                    </a:lnTo>
                    <a:cubicBezTo>
                      <a:pt x="739648" y="719582"/>
                      <a:pt x="743077" y="795274"/>
                      <a:pt x="751459" y="840613"/>
                    </a:cubicBezTo>
                    <a:close/>
                  </a:path>
                </a:pathLst>
              </a:custGeom>
              <a:solidFill>
                <a:srgbClr val="85160F"/>
              </a:solidFill>
            </p:spPr>
            <p:txBody>
              <a:bodyPr/>
              <a:lstStyle/>
              <a:p>
                <a:endParaRPr lang="en-GB"/>
              </a:p>
            </p:txBody>
          </p:sp>
          <p:sp>
            <p:nvSpPr>
              <p:cNvPr id="30" name="Freeform 23">
                <a:extLst>
                  <a:ext uri="{FF2B5EF4-FFF2-40B4-BE49-F238E27FC236}">
                    <a16:creationId xmlns:a16="http://schemas.microsoft.com/office/drawing/2014/main" id="{2663ECA6-32F2-B369-66A3-3B8E281A8355}"/>
                  </a:ext>
                </a:extLst>
              </p:cNvPr>
              <p:cNvSpPr/>
              <p:nvPr/>
            </p:nvSpPr>
            <p:spPr>
              <a:xfrm>
                <a:off x="898271" y="280289"/>
                <a:ext cx="665861" cy="857504"/>
              </a:xfrm>
              <a:custGeom>
                <a:avLst/>
                <a:gdLst/>
                <a:ahLst/>
                <a:cxnLst/>
                <a:rect l="l" t="t" r="r" b="b"/>
                <a:pathLst>
                  <a:path w="665861" h="857504">
                    <a:moveTo>
                      <a:pt x="664083" y="820547"/>
                    </a:moveTo>
                    <a:cubicBezTo>
                      <a:pt x="618617" y="840740"/>
                      <a:pt x="532892" y="857504"/>
                      <a:pt x="435483" y="857504"/>
                    </a:cubicBezTo>
                    <a:cubicBezTo>
                      <a:pt x="169799" y="857504"/>
                      <a:pt x="0" y="696087"/>
                      <a:pt x="0" y="437134"/>
                    </a:cubicBezTo>
                    <a:cubicBezTo>
                      <a:pt x="0" y="196723"/>
                      <a:pt x="164719" y="0"/>
                      <a:pt x="470789" y="0"/>
                    </a:cubicBezTo>
                    <a:cubicBezTo>
                      <a:pt x="537972" y="0"/>
                      <a:pt x="612013" y="11811"/>
                      <a:pt x="665861" y="32004"/>
                    </a:cubicBezTo>
                    <a:lnTo>
                      <a:pt x="625475" y="221996"/>
                    </a:lnTo>
                    <a:cubicBezTo>
                      <a:pt x="595249" y="208534"/>
                      <a:pt x="549783" y="196723"/>
                      <a:pt x="482600" y="196723"/>
                    </a:cubicBezTo>
                    <a:cubicBezTo>
                      <a:pt x="348107" y="196723"/>
                      <a:pt x="260604" y="292608"/>
                      <a:pt x="262382" y="427101"/>
                    </a:cubicBezTo>
                    <a:cubicBezTo>
                      <a:pt x="262382" y="578485"/>
                      <a:pt x="363220" y="657479"/>
                      <a:pt x="487680" y="657479"/>
                    </a:cubicBezTo>
                    <a:cubicBezTo>
                      <a:pt x="548259" y="657479"/>
                      <a:pt x="595249" y="647446"/>
                      <a:pt x="633984" y="632206"/>
                    </a:cubicBezTo>
                    <a:close/>
                  </a:path>
                </a:pathLst>
              </a:custGeom>
              <a:solidFill>
                <a:srgbClr val="85160F"/>
              </a:solidFill>
            </p:spPr>
            <p:txBody>
              <a:bodyPr/>
              <a:lstStyle/>
              <a:p>
                <a:endParaRPr lang="en-GB"/>
              </a:p>
            </p:txBody>
          </p:sp>
          <p:sp>
            <p:nvSpPr>
              <p:cNvPr id="31" name="Freeform 24">
                <a:extLst>
                  <a:ext uri="{FF2B5EF4-FFF2-40B4-BE49-F238E27FC236}">
                    <a16:creationId xmlns:a16="http://schemas.microsoft.com/office/drawing/2014/main" id="{CA1A5A64-CF22-BD5D-BB8B-6A0285DBB20E}"/>
                  </a:ext>
                </a:extLst>
              </p:cNvPr>
              <p:cNvSpPr/>
              <p:nvPr/>
            </p:nvSpPr>
            <p:spPr>
              <a:xfrm>
                <a:off x="1676400" y="63500"/>
                <a:ext cx="543052" cy="1074293"/>
              </a:xfrm>
              <a:custGeom>
                <a:avLst/>
                <a:gdLst/>
                <a:ahLst/>
                <a:cxnLst/>
                <a:rect l="l" t="t" r="r" b="b"/>
                <a:pathLst>
                  <a:path w="543052" h="1074293">
                    <a:moveTo>
                      <a:pt x="359791" y="0"/>
                    </a:moveTo>
                    <a:lnTo>
                      <a:pt x="359791" y="235331"/>
                    </a:lnTo>
                    <a:lnTo>
                      <a:pt x="543052" y="235331"/>
                    </a:lnTo>
                    <a:lnTo>
                      <a:pt x="543052" y="423672"/>
                    </a:lnTo>
                    <a:lnTo>
                      <a:pt x="359791" y="423672"/>
                    </a:lnTo>
                    <a:lnTo>
                      <a:pt x="359791" y="721233"/>
                    </a:lnTo>
                    <a:cubicBezTo>
                      <a:pt x="359791" y="820420"/>
                      <a:pt x="383286" y="865886"/>
                      <a:pt x="460629" y="865886"/>
                    </a:cubicBezTo>
                    <a:cubicBezTo>
                      <a:pt x="492633" y="865886"/>
                      <a:pt x="517779" y="862584"/>
                      <a:pt x="536321" y="859155"/>
                    </a:cubicBezTo>
                    <a:lnTo>
                      <a:pt x="537972" y="1052449"/>
                    </a:lnTo>
                    <a:cubicBezTo>
                      <a:pt x="504317" y="1065911"/>
                      <a:pt x="443865" y="1074293"/>
                      <a:pt x="371602" y="1074293"/>
                    </a:cubicBezTo>
                    <a:cubicBezTo>
                      <a:pt x="289179" y="1074293"/>
                      <a:pt x="220345" y="1045718"/>
                      <a:pt x="179959" y="1003681"/>
                    </a:cubicBezTo>
                    <a:cubicBezTo>
                      <a:pt x="132842" y="954913"/>
                      <a:pt x="109347" y="875919"/>
                      <a:pt x="109347" y="759841"/>
                    </a:cubicBezTo>
                    <a:lnTo>
                      <a:pt x="109347" y="423672"/>
                    </a:lnTo>
                    <a:lnTo>
                      <a:pt x="0" y="423672"/>
                    </a:lnTo>
                    <a:lnTo>
                      <a:pt x="0" y="235331"/>
                    </a:lnTo>
                    <a:lnTo>
                      <a:pt x="109347" y="235331"/>
                    </a:lnTo>
                    <a:lnTo>
                      <a:pt x="109347" y="57150"/>
                    </a:lnTo>
                    <a:close/>
                  </a:path>
                </a:pathLst>
              </a:custGeom>
              <a:solidFill>
                <a:srgbClr val="85160F"/>
              </a:solidFill>
            </p:spPr>
            <p:txBody>
              <a:bodyPr/>
              <a:lstStyle/>
              <a:p>
                <a:endParaRPr lang="en-GB"/>
              </a:p>
            </p:txBody>
          </p:sp>
        </p:grpSp>
        <p:grpSp>
          <p:nvGrpSpPr>
            <p:cNvPr id="18" name="Group 25">
              <a:extLst>
                <a:ext uri="{FF2B5EF4-FFF2-40B4-BE49-F238E27FC236}">
                  <a16:creationId xmlns:a16="http://schemas.microsoft.com/office/drawing/2014/main" id="{30F6A8FA-C1EE-B9B2-F219-C1380BA61A3A}"/>
                </a:ext>
              </a:extLst>
            </p:cNvPr>
            <p:cNvGrpSpPr>
              <a:grpSpLocks noChangeAspect="1"/>
            </p:cNvGrpSpPr>
            <p:nvPr/>
          </p:nvGrpSpPr>
          <p:grpSpPr>
            <a:xfrm>
              <a:off x="3743304" y="1214760"/>
              <a:ext cx="220657" cy="227365"/>
              <a:chOff x="0" y="0"/>
              <a:chExt cx="373824" cy="385191"/>
            </a:xfrm>
          </p:grpSpPr>
          <p:sp>
            <p:nvSpPr>
              <p:cNvPr id="28" name="Freeform 26">
                <a:extLst>
                  <a:ext uri="{FF2B5EF4-FFF2-40B4-BE49-F238E27FC236}">
                    <a16:creationId xmlns:a16="http://schemas.microsoft.com/office/drawing/2014/main" id="{38373F40-1A5B-0BB8-BF10-66A1860EB04F}"/>
                  </a:ext>
                </a:extLst>
              </p:cNvPr>
              <p:cNvSpPr/>
              <p:nvPr/>
            </p:nvSpPr>
            <p:spPr>
              <a:xfrm>
                <a:off x="0" y="0"/>
                <a:ext cx="373888" cy="385191"/>
              </a:xfrm>
              <a:custGeom>
                <a:avLst/>
                <a:gdLst/>
                <a:ahLst/>
                <a:cxnLst/>
                <a:rect l="l" t="t" r="r" b="b"/>
                <a:pathLst>
                  <a:path w="373888" h="385191">
                    <a:moveTo>
                      <a:pt x="96139" y="193040"/>
                    </a:moveTo>
                    <a:cubicBezTo>
                      <a:pt x="96139" y="264160"/>
                      <a:pt x="130937" y="317881"/>
                      <a:pt x="187706" y="317881"/>
                    </a:cubicBezTo>
                    <a:cubicBezTo>
                      <a:pt x="240665" y="317881"/>
                      <a:pt x="277749" y="265684"/>
                      <a:pt x="277749" y="191516"/>
                    </a:cubicBezTo>
                    <a:cubicBezTo>
                      <a:pt x="277749" y="133985"/>
                      <a:pt x="251968" y="68199"/>
                      <a:pt x="188468" y="68199"/>
                    </a:cubicBezTo>
                    <a:cubicBezTo>
                      <a:pt x="122682" y="68199"/>
                      <a:pt x="96139" y="131826"/>
                      <a:pt x="96139" y="193040"/>
                    </a:cubicBezTo>
                    <a:moveTo>
                      <a:pt x="373888" y="189230"/>
                    </a:moveTo>
                    <a:cubicBezTo>
                      <a:pt x="373888" y="324739"/>
                      <a:pt x="278511" y="385191"/>
                      <a:pt x="184658" y="385191"/>
                    </a:cubicBezTo>
                    <a:cubicBezTo>
                      <a:pt x="80264" y="385191"/>
                      <a:pt x="0" y="313309"/>
                      <a:pt x="0" y="195199"/>
                    </a:cubicBezTo>
                    <a:cubicBezTo>
                      <a:pt x="0" y="74168"/>
                      <a:pt x="79502" y="0"/>
                      <a:pt x="190754" y="0"/>
                    </a:cubicBezTo>
                    <a:cubicBezTo>
                      <a:pt x="300482" y="0"/>
                      <a:pt x="373888" y="77216"/>
                      <a:pt x="373888" y="189230"/>
                    </a:cubicBezTo>
                  </a:path>
                </a:pathLst>
              </a:custGeom>
              <a:solidFill>
                <a:srgbClr val="3B3D43"/>
              </a:solidFill>
            </p:spPr>
            <p:txBody>
              <a:bodyPr/>
              <a:lstStyle/>
              <a:p>
                <a:endParaRPr lang="en-GB"/>
              </a:p>
            </p:txBody>
          </p:sp>
        </p:grpSp>
        <p:grpSp>
          <p:nvGrpSpPr>
            <p:cNvPr id="19" name="Group 27">
              <a:extLst>
                <a:ext uri="{FF2B5EF4-FFF2-40B4-BE49-F238E27FC236}">
                  <a16:creationId xmlns:a16="http://schemas.microsoft.com/office/drawing/2014/main" id="{7A50E907-08F1-5B2B-C40B-CE71D3F153B8}"/>
                </a:ext>
              </a:extLst>
            </p:cNvPr>
            <p:cNvGrpSpPr>
              <a:grpSpLocks noChangeAspect="1"/>
            </p:cNvGrpSpPr>
            <p:nvPr/>
          </p:nvGrpSpPr>
          <p:grpSpPr>
            <a:xfrm>
              <a:off x="3964355" y="209289"/>
              <a:ext cx="159791" cy="696667"/>
              <a:chOff x="0" y="0"/>
              <a:chExt cx="270713" cy="1180262"/>
            </a:xfrm>
          </p:grpSpPr>
          <p:sp>
            <p:nvSpPr>
              <p:cNvPr id="27" name="Freeform 28">
                <a:extLst>
                  <a:ext uri="{FF2B5EF4-FFF2-40B4-BE49-F238E27FC236}">
                    <a16:creationId xmlns:a16="http://schemas.microsoft.com/office/drawing/2014/main" id="{45F45FD3-8B40-42EA-45B9-B888C2B03352}"/>
                  </a:ext>
                </a:extLst>
              </p:cNvPr>
              <p:cNvSpPr/>
              <p:nvPr/>
            </p:nvSpPr>
            <p:spPr>
              <a:xfrm>
                <a:off x="-37" y="0"/>
                <a:ext cx="270801" cy="1180211"/>
              </a:xfrm>
              <a:custGeom>
                <a:avLst/>
                <a:gdLst/>
                <a:ahLst/>
                <a:cxnLst/>
                <a:rect l="l" t="t" r="r" b="b"/>
                <a:pathLst>
                  <a:path w="270801" h="1180211">
                    <a:moveTo>
                      <a:pt x="6768" y="358140"/>
                    </a:moveTo>
                    <a:lnTo>
                      <a:pt x="262419" y="358140"/>
                    </a:lnTo>
                    <a:lnTo>
                      <a:pt x="262419" y="1180211"/>
                    </a:lnTo>
                    <a:lnTo>
                      <a:pt x="6768" y="1180211"/>
                    </a:lnTo>
                    <a:close/>
                    <a:moveTo>
                      <a:pt x="270674" y="129540"/>
                    </a:moveTo>
                    <a:cubicBezTo>
                      <a:pt x="270674" y="200152"/>
                      <a:pt x="216826" y="257302"/>
                      <a:pt x="132879" y="257302"/>
                    </a:cubicBezTo>
                    <a:cubicBezTo>
                      <a:pt x="52234" y="257302"/>
                      <a:pt x="-1614" y="200025"/>
                      <a:pt x="37" y="129413"/>
                    </a:cubicBezTo>
                    <a:cubicBezTo>
                      <a:pt x="-1614" y="55499"/>
                      <a:pt x="52234" y="0"/>
                      <a:pt x="134530" y="0"/>
                    </a:cubicBezTo>
                    <a:cubicBezTo>
                      <a:pt x="216826" y="0"/>
                      <a:pt x="269150" y="55499"/>
                      <a:pt x="270801" y="129413"/>
                    </a:cubicBezTo>
                  </a:path>
                </a:pathLst>
              </a:custGeom>
              <a:solidFill>
                <a:srgbClr val="85160F"/>
              </a:solidFill>
            </p:spPr>
            <p:txBody>
              <a:bodyPr/>
              <a:lstStyle/>
              <a:p>
                <a:endParaRPr lang="en-GB"/>
              </a:p>
            </p:txBody>
          </p:sp>
        </p:grpSp>
        <p:grpSp>
          <p:nvGrpSpPr>
            <p:cNvPr id="20" name="Group 29">
              <a:extLst>
                <a:ext uri="{FF2B5EF4-FFF2-40B4-BE49-F238E27FC236}">
                  <a16:creationId xmlns:a16="http://schemas.microsoft.com/office/drawing/2014/main" id="{4AB92372-9270-6315-9182-21AB0284AD7D}"/>
                </a:ext>
              </a:extLst>
            </p:cNvPr>
            <p:cNvGrpSpPr>
              <a:grpSpLocks noChangeAspect="1"/>
            </p:cNvGrpSpPr>
            <p:nvPr/>
          </p:nvGrpSpPr>
          <p:grpSpPr>
            <a:xfrm>
              <a:off x="4358465" y="1219674"/>
              <a:ext cx="197437" cy="222445"/>
              <a:chOff x="0" y="0"/>
              <a:chExt cx="334493" cy="376860"/>
            </a:xfrm>
          </p:grpSpPr>
          <p:sp>
            <p:nvSpPr>
              <p:cNvPr id="26" name="Freeform 30">
                <a:extLst>
                  <a:ext uri="{FF2B5EF4-FFF2-40B4-BE49-F238E27FC236}">
                    <a16:creationId xmlns:a16="http://schemas.microsoft.com/office/drawing/2014/main" id="{D34F412D-2CC0-4626-0A1C-62A6B02A0805}"/>
                  </a:ext>
                </a:extLst>
              </p:cNvPr>
              <p:cNvSpPr/>
              <p:nvPr/>
            </p:nvSpPr>
            <p:spPr>
              <a:xfrm>
                <a:off x="0" y="0"/>
                <a:ext cx="334518" cy="376809"/>
              </a:xfrm>
              <a:custGeom>
                <a:avLst/>
                <a:gdLst/>
                <a:ahLst/>
                <a:cxnLst/>
                <a:rect l="l" t="t" r="r" b="b"/>
                <a:pathLst>
                  <a:path w="334518" h="376809">
                    <a:moveTo>
                      <a:pt x="331470" y="258064"/>
                    </a:moveTo>
                    <a:cubicBezTo>
                      <a:pt x="331470" y="302006"/>
                      <a:pt x="332994" y="338328"/>
                      <a:pt x="334518" y="368554"/>
                    </a:cubicBezTo>
                    <a:lnTo>
                      <a:pt x="252730" y="368554"/>
                    </a:lnTo>
                    <a:lnTo>
                      <a:pt x="248158" y="312547"/>
                    </a:lnTo>
                    <a:lnTo>
                      <a:pt x="246634" y="312547"/>
                    </a:lnTo>
                    <a:cubicBezTo>
                      <a:pt x="230759" y="339090"/>
                      <a:pt x="194437" y="376809"/>
                      <a:pt x="128524" y="376809"/>
                    </a:cubicBezTo>
                    <a:cubicBezTo>
                      <a:pt x="61341" y="376809"/>
                      <a:pt x="0" y="336804"/>
                      <a:pt x="0" y="216408"/>
                    </a:cubicBezTo>
                    <a:lnTo>
                      <a:pt x="0" y="0"/>
                    </a:lnTo>
                    <a:lnTo>
                      <a:pt x="93091" y="0"/>
                    </a:lnTo>
                    <a:lnTo>
                      <a:pt x="93091" y="200533"/>
                    </a:lnTo>
                    <a:cubicBezTo>
                      <a:pt x="93091" y="261874"/>
                      <a:pt x="112776" y="301244"/>
                      <a:pt x="161925" y="301244"/>
                    </a:cubicBezTo>
                    <a:cubicBezTo>
                      <a:pt x="199009" y="301244"/>
                      <a:pt x="223266" y="274701"/>
                      <a:pt x="233045" y="251333"/>
                    </a:cubicBezTo>
                    <a:cubicBezTo>
                      <a:pt x="236093" y="242951"/>
                      <a:pt x="238379" y="233172"/>
                      <a:pt x="238379" y="222631"/>
                    </a:cubicBezTo>
                    <a:lnTo>
                      <a:pt x="238379" y="0"/>
                    </a:lnTo>
                    <a:lnTo>
                      <a:pt x="331470" y="0"/>
                    </a:lnTo>
                    <a:close/>
                  </a:path>
                </a:pathLst>
              </a:custGeom>
              <a:solidFill>
                <a:srgbClr val="3B3D43"/>
              </a:solidFill>
            </p:spPr>
            <p:txBody>
              <a:bodyPr/>
              <a:lstStyle/>
              <a:p>
                <a:endParaRPr lang="en-GB"/>
              </a:p>
            </p:txBody>
          </p:sp>
        </p:grpSp>
        <p:grpSp>
          <p:nvGrpSpPr>
            <p:cNvPr id="21" name="Group 31">
              <a:extLst>
                <a:ext uri="{FF2B5EF4-FFF2-40B4-BE49-F238E27FC236}">
                  <a16:creationId xmlns:a16="http://schemas.microsoft.com/office/drawing/2014/main" id="{0E733D23-AE09-D539-BCBE-F1F759F52F24}"/>
                </a:ext>
              </a:extLst>
            </p:cNvPr>
            <p:cNvGrpSpPr>
              <a:grpSpLocks noChangeAspect="1"/>
            </p:cNvGrpSpPr>
            <p:nvPr/>
          </p:nvGrpSpPr>
          <p:grpSpPr>
            <a:xfrm>
              <a:off x="4162928" y="372273"/>
              <a:ext cx="1059596" cy="581090"/>
              <a:chOff x="0" y="0"/>
              <a:chExt cx="1795120" cy="984453"/>
            </a:xfrm>
          </p:grpSpPr>
          <p:sp>
            <p:nvSpPr>
              <p:cNvPr id="24" name="Freeform 32">
                <a:extLst>
                  <a:ext uri="{FF2B5EF4-FFF2-40B4-BE49-F238E27FC236}">
                    <a16:creationId xmlns:a16="http://schemas.microsoft.com/office/drawing/2014/main" id="{2EBA1F6B-C6F4-7DBC-8089-D6FE7A0D3ACE}"/>
                  </a:ext>
                </a:extLst>
              </p:cNvPr>
              <p:cNvSpPr/>
              <p:nvPr/>
            </p:nvSpPr>
            <p:spPr>
              <a:xfrm>
                <a:off x="63500" y="82042"/>
                <a:ext cx="860806" cy="822071"/>
              </a:xfrm>
              <a:custGeom>
                <a:avLst/>
                <a:gdLst/>
                <a:ahLst/>
                <a:cxnLst/>
                <a:rect l="l" t="t" r="r" b="b"/>
                <a:pathLst>
                  <a:path w="860806" h="822071">
                    <a:moveTo>
                      <a:pt x="277368" y="0"/>
                    </a:moveTo>
                    <a:lnTo>
                      <a:pt x="388366" y="381635"/>
                    </a:lnTo>
                    <a:cubicBezTo>
                      <a:pt x="408559" y="450596"/>
                      <a:pt x="423672" y="516128"/>
                      <a:pt x="435483" y="581660"/>
                    </a:cubicBezTo>
                    <a:lnTo>
                      <a:pt x="440563" y="581660"/>
                    </a:lnTo>
                    <a:cubicBezTo>
                      <a:pt x="454025" y="514477"/>
                      <a:pt x="467487" y="452247"/>
                      <a:pt x="485902" y="381635"/>
                    </a:cubicBezTo>
                    <a:lnTo>
                      <a:pt x="591820" y="0"/>
                    </a:lnTo>
                    <a:lnTo>
                      <a:pt x="860806" y="0"/>
                    </a:lnTo>
                    <a:lnTo>
                      <a:pt x="554863" y="822071"/>
                    </a:lnTo>
                    <a:lnTo>
                      <a:pt x="299212" y="822071"/>
                    </a:lnTo>
                    <a:lnTo>
                      <a:pt x="0" y="0"/>
                    </a:lnTo>
                    <a:close/>
                  </a:path>
                </a:pathLst>
              </a:custGeom>
              <a:solidFill>
                <a:srgbClr val="85160F"/>
              </a:solidFill>
            </p:spPr>
            <p:txBody>
              <a:bodyPr/>
              <a:lstStyle/>
              <a:p>
                <a:endParaRPr lang="en-GB"/>
              </a:p>
            </p:txBody>
          </p:sp>
          <p:sp>
            <p:nvSpPr>
              <p:cNvPr id="25" name="Freeform 33">
                <a:extLst>
                  <a:ext uri="{FF2B5EF4-FFF2-40B4-BE49-F238E27FC236}">
                    <a16:creationId xmlns:a16="http://schemas.microsoft.com/office/drawing/2014/main" id="{19EF2A7C-F24B-4F6E-CFF4-49F29BC4C065}"/>
                  </a:ext>
                </a:extLst>
              </p:cNvPr>
              <p:cNvSpPr/>
              <p:nvPr/>
            </p:nvSpPr>
            <p:spPr>
              <a:xfrm>
                <a:off x="949833" y="63500"/>
                <a:ext cx="781812" cy="857377"/>
              </a:xfrm>
              <a:custGeom>
                <a:avLst/>
                <a:gdLst/>
                <a:ahLst/>
                <a:cxnLst/>
                <a:rect l="l" t="t" r="r" b="b"/>
                <a:pathLst>
                  <a:path w="781812" h="857377">
                    <a:moveTo>
                      <a:pt x="544703" y="336296"/>
                    </a:moveTo>
                    <a:cubicBezTo>
                      <a:pt x="544703" y="274066"/>
                      <a:pt x="517779" y="169799"/>
                      <a:pt x="400177" y="169799"/>
                    </a:cubicBezTo>
                    <a:cubicBezTo>
                      <a:pt x="292608" y="169799"/>
                      <a:pt x="248793" y="267335"/>
                      <a:pt x="242062" y="336296"/>
                    </a:cubicBezTo>
                    <a:close/>
                    <a:moveTo>
                      <a:pt x="243713" y="511048"/>
                    </a:moveTo>
                    <a:cubicBezTo>
                      <a:pt x="252095" y="616966"/>
                      <a:pt x="356362" y="667385"/>
                      <a:pt x="475742" y="667385"/>
                    </a:cubicBezTo>
                    <a:cubicBezTo>
                      <a:pt x="563118" y="667385"/>
                      <a:pt x="633730" y="655574"/>
                      <a:pt x="702691" y="633730"/>
                    </a:cubicBezTo>
                    <a:lnTo>
                      <a:pt x="736346" y="806958"/>
                    </a:lnTo>
                    <a:cubicBezTo>
                      <a:pt x="652272" y="840613"/>
                      <a:pt x="549783" y="857377"/>
                      <a:pt x="438785" y="857377"/>
                    </a:cubicBezTo>
                    <a:cubicBezTo>
                      <a:pt x="159639" y="857377"/>
                      <a:pt x="0" y="695960"/>
                      <a:pt x="0" y="438785"/>
                    </a:cubicBezTo>
                    <a:cubicBezTo>
                      <a:pt x="0" y="230378"/>
                      <a:pt x="129413" y="0"/>
                      <a:pt x="415290" y="0"/>
                    </a:cubicBezTo>
                    <a:cubicBezTo>
                      <a:pt x="680974" y="0"/>
                      <a:pt x="781812" y="206756"/>
                      <a:pt x="781812" y="410210"/>
                    </a:cubicBezTo>
                    <a:cubicBezTo>
                      <a:pt x="781812" y="453898"/>
                      <a:pt x="776732" y="492633"/>
                      <a:pt x="773430" y="511048"/>
                    </a:cubicBezTo>
                    <a:close/>
                  </a:path>
                </a:pathLst>
              </a:custGeom>
              <a:solidFill>
                <a:srgbClr val="85160F"/>
              </a:solidFill>
            </p:spPr>
            <p:txBody>
              <a:bodyPr/>
              <a:lstStyle/>
              <a:p>
                <a:endParaRPr lang="en-GB"/>
              </a:p>
            </p:txBody>
          </p:sp>
        </p:grpSp>
        <p:grpSp>
          <p:nvGrpSpPr>
            <p:cNvPr id="22" name="Group 34">
              <a:extLst>
                <a:ext uri="{FF2B5EF4-FFF2-40B4-BE49-F238E27FC236}">
                  <a16:creationId xmlns:a16="http://schemas.microsoft.com/office/drawing/2014/main" id="{180BF309-D78C-330E-71CC-337E0413F7E2}"/>
                </a:ext>
              </a:extLst>
            </p:cNvPr>
            <p:cNvGrpSpPr>
              <a:grpSpLocks noChangeAspect="1"/>
            </p:cNvGrpSpPr>
            <p:nvPr/>
          </p:nvGrpSpPr>
          <p:grpSpPr>
            <a:xfrm>
              <a:off x="4962016" y="1214760"/>
              <a:ext cx="217981" cy="310895"/>
              <a:chOff x="0" y="0"/>
              <a:chExt cx="369291" cy="526707"/>
            </a:xfrm>
          </p:grpSpPr>
          <p:sp>
            <p:nvSpPr>
              <p:cNvPr id="23" name="Freeform 35">
                <a:extLst>
                  <a:ext uri="{FF2B5EF4-FFF2-40B4-BE49-F238E27FC236}">
                    <a16:creationId xmlns:a16="http://schemas.microsoft.com/office/drawing/2014/main" id="{E5BDDE61-67F3-6FFC-BD54-1B7703E732EB}"/>
                  </a:ext>
                </a:extLst>
              </p:cNvPr>
              <p:cNvSpPr/>
              <p:nvPr/>
            </p:nvSpPr>
            <p:spPr>
              <a:xfrm>
                <a:off x="0" y="0"/>
                <a:ext cx="369189" cy="526669"/>
              </a:xfrm>
              <a:custGeom>
                <a:avLst/>
                <a:gdLst/>
                <a:ahLst/>
                <a:cxnLst/>
                <a:rect l="l" t="t" r="r" b="b"/>
                <a:pathLst>
                  <a:path w="369189" h="526669">
                    <a:moveTo>
                      <a:pt x="96139" y="222504"/>
                    </a:moveTo>
                    <a:cubicBezTo>
                      <a:pt x="96139" y="231521"/>
                      <a:pt x="96901" y="239903"/>
                      <a:pt x="99187" y="248285"/>
                    </a:cubicBezTo>
                    <a:cubicBezTo>
                      <a:pt x="108204" y="286131"/>
                      <a:pt x="141605" y="313309"/>
                      <a:pt x="180848" y="313309"/>
                    </a:cubicBezTo>
                    <a:cubicBezTo>
                      <a:pt x="239903" y="313309"/>
                      <a:pt x="274701" y="264160"/>
                      <a:pt x="274701" y="191516"/>
                    </a:cubicBezTo>
                    <a:cubicBezTo>
                      <a:pt x="274701" y="126492"/>
                      <a:pt x="242951" y="73406"/>
                      <a:pt x="183134" y="73406"/>
                    </a:cubicBezTo>
                    <a:cubicBezTo>
                      <a:pt x="144526" y="73406"/>
                      <a:pt x="108966" y="101346"/>
                      <a:pt x="99949" y="142240"/>
                    </a:cubicBezTo>
                    <a:cubicBezTo>
                      <a:pt x="97663" y="149860"/>
                      <a:pt x="96139" y="158115"/>
                      <a:pt x="96139" y="165735"/>
                    </a:cubicBezTo>
                    <a:close/>
                    <a:moveTo>
                      <a:pt x="3048" y="130937"/>
                    </a:moveTo>
                    <a:cubicBezTo>
                      <a:pt x="3048" y="82550"/>
                      <a:pt x="1524" y="43180"/>
                      <a:pt x="0" y="8382"/>
                    </a:cubicBezTo>
                    <a:lnTo>
                      <a:pt x="81661" y="8382"/>
                    </a:lnTo>
                    <a:lnTo>
                      <a:pt x="86233" y="65151"/>
                    </a:lnTo>
                    <a:lnTo>
                      <a:pt x="87757" y="65151"/>
                    </a:lnTo>
                    <a:cubicBezTo>
                      <a:pt x="115062" y="23495"/>
                      <a:pt x="158115" y="0"/>
                      <a:pt x="214122" y="0"/>
                    </a:cubicBezTo>
                    <a:cubicBezTo>
                      <a:pt x="298831" y="0"/>
                      <a:pt x="369189" y="72644"/>
                      <a:pt x="369189" y="187706"/>
                    </a:cubicBezTo>
                    <a:cubicBezTo>
                      <a:pt x="369189" y="320929"/>
                      <a:pt x="285242" y="385191"/>
                      <a:pt x="201168" y="385191"/>
                    </a:cubicBezTo>
                    <a:cubicBezTo>
                      <a:pt x="154940" y="385191"/>
                      <a:pt x="116459" y="365506"/>
                      <a:pt x="97536" y="336042"/>
                    </a:cubicBezTo>
                    <a:lnTo>
                      <a:pt x="96139" y="336042"/>
                    </a:lnTo>
                    <a:lnTo>
                      <a:pt x="96139" y="526669"/>
                    </a:lnTo>
                    <a:lnTo>
                      <a:pt x="3048" y="526669"/>
                    </a:lnTo>
                    <a:close/>
                  </a:path>
                </a:pathLst>
              </a:custGeom>
              <a:solidFill>
                <a:srgbClr val="3B3D43"/>
              </a:solidFill>
            </p:spPr>
            <p:txBody>
              <a:bodyPr/>
              <a:lstStyle/>
              <a:p>
                <a:endParaRPr lang="en-GB"/>
              </a:p>
            </p:txBody>
          </p:sp>
        </p:grpSp>
      </p:grpSp>
    </p:spTree>
    <p:extLst>
      <p:ext uri="{BB962C8B-B14F-4D97-AF65-F5344CB8AC3E}">
        <p14:creationId xmlns:p14="http://schemas.microsoft.com/office/powerpoint/2010/main" val="3937141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7E374-3B66-C91A-ADC8-B1DB663EA492}"/>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C775744E-11E5-6592-9A09-5CDC44BB98F9}"/>
              </a:ext>
            </a:extLst>
          </p:cNvPr>
          <p:cNvSpPr/>
          <p:nvPr/>
        </p:nvSpPr>
        <p:spPr>
          <a:xfrm>
            <a:off x="-1191279" y="600087"/>
            <a:ext cx="5509612" cy="33337"/>
          </a:xfrm>
          <a:prstGeom prst="line">
            <a:avLst/>
          </a:prstGeom>
          <a:ln w="85725" cap="flat">
            <a:solidFill>
              <a:srgbClr val="F4CE46"/>
            </a:solidFill>
            <a:prstDash val="solid"/>
            <a:headEnd type="none" w="sm" len="sm"/>
            <a:tailEnd type="none" w="sm" len="sm"/>
          </a:ln>
        </p:spPr>
        <p:txBody>
          <a:bodyPr/>
          <a:lstStyle/>
          <a:p>
            <a:endParaRPr lang="en-GB"/>
          </a:p>
        </p:txBody>
      </p:sp>
      <p:sp>
        <p:nvSpPr>
          <p:cNvPr id="3" name="TextBox 3">
            <a:extLst>
              <a:ext uri="{FF2B5EF4-FFF2-40B4-BE49-F238E27FC236}">
                <a16:creationId xmlns:a16="http://schemas.microsoft.com/office/drawing/2014/main" id="{56A943EF-1D45-BF94-E51A-2F39F12C8F45}"/>
              </a:ext>
            </a:extLst>
          </p:cNvPr>
          <p:cNvSpPr txBox="1"/>
          <p:nvPr/>
        </p:nvSpPr>
        <p:spPr>
          <a:xfrm>
            <a:off x="464862" y="38100"/>
            <a:ext cx="6938780" cy="647711"/>
          </a:xfrm>
          <a:prstGeom prst="rect">
            <a:avLst/>
          </a:prstGeom>
        </p:spPr>
        <p:txBody>
          <a:bodyPr lIns="0" tIns="0" rIns="0" bIns="0" rtlCol="0" anchor="t">
            <a:spAutoFit/>
          </a:bodyPr>
          <a:lstStyle/>
          <a:p>
            <a:pPr algn="l">
              <a:lnSpc>
                <a:spcPts val="4500"/>
              </a:lnSpc>
            </a:pPr>
            <a:r>
              <a:rPr lang="en-US" sz="4500" b="1">
                <a:solidFill>
                  <a:srgbClr val="000000"/>
                </a:solidFill>
                <a:latin typeface="Poppins Bold"/>
                <a:ea typeface="Poppins Bold"/>
                <a:cs typeface="Poppins Bold"/>
                <a:sym typeface="Poppins Bold"/>
              </a:rPr>
              <a:t>Methodology  </a:t>
            </a:r>
          </a:p>
        </p:txBody>
      </p:sp>
      <p:sp>
        <p:nvSpPr>
          <p:cNvPr id="4" name="TextBox 4">
            <a:extLst>
              <a:ext uri="{FF2B5EF4-FFF2-40B4-BE49-F238E27FC236}">
                <a16:creationId xmlns:a16="http://schemas.microsoft.com/office/drawing/2014/main" id="{29B93829-1802-889D-3DFD-15FB88F351E9}"/>
              </a:ext>
            </a:extLst>
          </p:cNvPr>
          <p:cNvSpPr txBox="1"/>
          <p:nvPr/>
        </p:nvSpPr>
        <p:spPr>
          <a:xfrm>
            <a:off x="1028700" y="962025"/>
            <a:ext cx="16818889" cy="879475"/>
          </a:xfrm>
          <a:prstGeom prst="rect">
            <a:avLst/>
          </a:prstGeom>
        </p:spPr>
        <p:txBody>
          <a:bodyPr lIns="0" tIns="0" rIns="0" bIns="0" rtlCol="0" anchor="t">
            <a:spAutoFit/>
          </a:bodyPr>
          <a:lstStyle/>
          <a:p>
            <a:pPr algn="l">
              <a:lnSpc>
                <a:spcPts val="3499"/>
              </a:lnSpc>
              <a:spcBef>
                <a:spcPct val="0"/>
              </a:spcBef>
            </a:pPr>
            <a:r>
              <a:rPr lang="en-US" sz="2499" b="1">
                <a:solidFill>
                  <a:srgbClr val="41B8D5"/>
                </a:solidFill>
                <a:latin typeface="Poppins Bold"/>
                <a:ea typeface="Poppins Bold"/>
                <a:cs typeface="Poppins Bold"/>
                <a:sym typeface="Poppins Bold"/>
              </a:rPr>
              <a:t>Objective:</a:t>
            </a:r>
            <a:r>
              <a:rPr lang="en-US" sz="2499">
                <a:solidFill>
                  <a:srgbClr val="41B8D5"/>
                </a:solidFill>
                <a:latin typeface="Poppins"/>
                <a:ea typeface="Poppins"/>
                <a:cs typeface="Poppins"/>
                <a:sym typeface="Poppins"/>
              </a:rPr>
              <a:t> </a:t>
            </a:r>
            <a:r>
              <a:rPr lang="en-US" sz="2499">
                <a:solidFill>
                  <a:srgbClr val="000000"/>
                </a:solidFill>
                <a:latin typeface="Poppins"/>
                <a:ea typeface="Poppins"/>
                <a:cs typeface="Poppins"/>
                <a:sym typeface="Poppins"/>
              </a:rPr>
              <a:t>to assess the contribution of the Ukrainian scientific diaspora to the restoration of science and education, to identify barriers, incentives, and mechanisms for sustainable engagement.</a:t>
            </a:r>
          </a:p>
        </p:txBody>
      </p:sp>
      <p:sp>
        <p:nvSpPr>
          <p:cNvPr id="5" name="TextBox 5">
            <a:extLst>
              <a:ext uri="{FF2B5EF4-FFF2-40B4-BE49-F238E27FC236}">
                <a16:creationId xmlns:a16="http://schemas.microsoft.com/office/drawing/2014/main" id="{DEDB6FD6-07B9-9983-531E-07FDA085546D}"/>
              </a:ext>
            </a:extLst>
          </p:cNvPr>
          <p:cNvSpPr txBox="1"/>
          <p:nvPr/>
        </p:nvSpPr>
        <p:spPr>
          <a:xfrm>
            <a:off x="1028700" y="2218928"/>
            <a:ext cx="16818889" cy="441325"/>
          </a:xfrm>
          <a:prstGeom prst="rect">
            <a:avLst/>
          </a:prstGeom>
        </p:spPr>
        <p:txBody>
          <a:bodyPr lIns="0" tIns="0" rIns="0" bIns="0" rtlCol="0" anchor="t">
            <a:spAutoFit/>
          </a:bodyPr>
          <a:lstStyle/>
          <a:p>
            <a:pPr algn="l">
              <a:lnSpc>
                <a:spcPts val="3499"/>
              </a:lnSpc>
              <a:spcBef>
                <a:spcPct val="0"/>
              </a:spcBef>
            </a:pPr>
            <a:r>
              <a:rPr lang="en-US" sz="2499" b="1">
                <a:solidFill>
                  <a:srgbClr val="41B8D5"/>
                </a:solidFill>
                <a:latin typeface="Poppins Bold"/>
                <a:ea typeface="Poppins Bold"/>
                <a:cs typeface="Poppins Bold"/>
                <a:sym typeface="Poppins Bold"/>
              </a:rPr>
              <a:t>Method: </a:t>
            </a:r>
            <a:r>
              <a:rPr lang="en-US" sz="2499">
                <a:solidFill>
                  <a:srgbClr val="000000"/>
                </a:solidFill>
                <a:latin typeface="Poppins"/>
                <a:ea typeface="Poppins"/>
                <a:cs typeface="Poppins"/>
                <a:sym typeface="Poppins"/>
              </a:rPr>
              <a:t>online survey (CAWI) of Ukrainian scientists abroad.</a:t>
            </a:r>
          </a:p>
        </p:txBody>
      </p:sp>
      <p:sp>
        <p:nvSpPr>
          <p:cNvPr id="6" name="TextBox 6">
            <a:extLst>
              <a:ext uri="{FF2B5EF4-FFF2-40B4-BE49-F238E27FC236}">
                <a16:creationId xmlns:a16="http://schemas.microsoft.com/office/drawing/2014/main" id="{190FBA5F-3596-6097-1D49-2C1AF255765F}"/>
              </a:ext>
            </a:extLst>
          </p:cNvPr>
          <p:cNvSpPr txBox="1"/>
          <p:nvPr/>
        </p:nvSpPr>
        <p:spPr>
          <a:xfrm>
            <a:off x="1028700" y="3856434"/>
            <a:ext cx="16818889" cy="441325"/>
          </a:xfrm>
          <a:prstGeom prst="rect">
            <a:avLst/>
          </a:prstGeom>
        </p:spPr>
        <p:txBody>
          <a:bodyPr lIns="0" tIns="0" rIns="0" bIns="0" rtlCol="0" anchor="t">
            <a:spAutoFit/>
          </a:bodyPr>
          <a:lstStyle/>
          <a:p>
            <a:pPr algn="l">
              <a:lnSpc>
                <a:spcPts val="3499"/>
              </a:lnSpc>
              <a:spcBef>
                <a:spcPct val="0"/>
              </a:spcBef>
            </a:pPr>
            <a:r>
              <a:rPr lang="en-US" sz="2499" b="1">
                <a:solidFill>
                  <a:srgbClr val="41B8D5"/>
                </a:solidFill>
                <a:latin typeface="Poppins Bold"/>
                <a:ea typeface="Poppins Bold"/>
                <a:cs typeface="Poppins Bold"/>
                <a:sym typeface="Poppins Bold"/>
              </a:rPr>
              <a:t>Number of respondents: </a:t>
            </a:r>
            <a:r>
              <a:rPr lang="en-US" sz="2499">
                <a:solidFill>
                  <a:srgbClr val="000000"/>
                </a:solidFill>
                <a:latin typeface="Poppins"/>
                <a:ea typeface="Poppins"/>
                <a:cs typeface="Poppins"/>
                <a:sym typeface="Poppins"/>
              </a:rPr>
              <a:t>300 from different countries, fields of science, and migration statuses.</a:t>
            </a:r>
          </a:p>
        </p:txBody>
      </p:sp>
      <p:sp>
        <p:nvSpPr>
          <p:cNvPr id="7" name="TextBox 7">
            <a:extLst>
              <a:ext uri="{FF2B5EF4-FFF2-40B4-BE49-F238E27FC236}">
                <a16:creationId xmlns:a16="http://schemas.microsoft.com/office/drawing/2014/main" id="{F1F48C7C-0FD9-E341-8348-20C500266820}"/>
              </a:ext>
            </a:extLst>
          </p:cNvPr>
          <p:cNvSpPr txBox="1"/>
          <p:nvPr/>
        </p:nvSpPr>
        <p:spPr>
          <a:xfrm>
            <a:off x="1028700" y="6750844"/>
            <a:ext cx="16818889" cy="441325"/>
          </a:xfrm>
          <a:prstGeom prst="rect">
            <a:avLst/>
          </a:prstGeom>
        </p:spPr>
        <p:txBody>
          <a:bodyPr lIns="0" tIns="0" rIns="0" bIns="0" rtlCol="0" anchor="t">
            <a:spAutoFit/>
          </a:bodyPr>
          <a:lstStyle/>
          <a:p>
            <a:pPr algn="l">
              <a:lnSpc>
                <a:spcPts val="3499"/>
              </a:lnSpc>
              <a:spcBef>
                <a:spcPct val="0"/>
              </a:spcBef>
            </a:pPr>
            <a:r>
              <a:rPr lang="en-US" sz="2499" b="1">
                <a:solidFill>
                  <a:srgbClr val="41B8D5"/>
                </a:solidFill>
                <a:latin typeface="Poppins Bold"/>
                <a:ea typeface="Poppins Bold"/>
                <a:cs typeface="Poppins Bold"/>
                <a:sym typeface="Poppins Bold"/>
              </a:rPr>
              <a:t>Analysis: </a:t>
            </a:r>
            <a:r>
              <a:rPr lang="en-US" sz="2499">
                <a:solidFill>
                  <a:srgbClr val="000000"/>
                </a:solidFill>
                <a:latin typeface="Poppins"/>
                <a:ea typeface="Poppins"/>
                <a:cs typeface="Poppins"/>
                <a:sym typeface="Poppins"/>
              </a:rPr>
              <a:t>quantitative (SPSS) and qualitative (content analysis) methods; triangulation principle. </a:t>
            </a:r>
          </a:p>
        </p:txBody>
      </p:sp>
      <p:sp>
        <p:nvSpPr>
          <p:cNvPr id="8" name="TextBox 8">
            <a:extLst>
              <a:ext uri="{FF2B5EF4-FFF2-40B4-BE49-F238E27FC236}">
                <a16:creationId xmlns:a16="http://schemas.microsoft.com/office/drawing/2014/main" id="{1E66234B-0919-C691-34EB-B91EC1DF2F37}"/>
              </a:ext>
            </a:extLst>
          </p:cNvPr>
          <p:cNvSpPr txBox="1"/>
          <p:nvPr/>
        </p:nvSpPr>
        <p:spPr>
          <a:xfrm>
            <a:off x="1028700" y="8388350"/>
            <a:ext cx="16818889" cy="879475"/>
          </a:xfrm>
          <a:prstGeom prst="rect">
            <a:avLst/>
          </a:prstGeom>
        </p:spPr>
        <p:txBody>
          <a:bodyPr lIns="0" tIns="0" rIns="0" bIns="0" rtlCol="0" anchor="t">
            <a:spAutoFit/>
          </a:bodyPr>
          <a:lstStyle/>
          <a:p>
            <a:pPr algn="l">
              <a:lnSpc>
                <a:spcPts val="3499"/>
              </a:lnSpc>
              <a:spcBef>
                <a:spcPct val="0"/>
              </a:spcBef>
            </a:pPr>
            <a:r>
              <a:rPr lang="en-US" sz="2499" b="1">
                <a:solidFill>
                  <a:srgbClr val="41B8D5"/>
                </a:solidFill>
                <a:latin typeface="Poppins Bold"/>
                <a:ea typeface="Poppins Bold"/>
                <a:cs typeface="Poppins Bold"/>
                <a:sym typeface="Poppins Bold"/>
              </a:rPr>
              <a:t>Expected outcome: </a:t>
            </a:r>
            <a:r>
              <a:rPr lang="en-US" sz="2499">
                <a:solidFill>
                  <a:srgbClr val="000000"/>
                </a:solidFill>
                <a:latin typeface="Poppins"/>
                <a:ea typeface="Poppins"/>
                <a:cs typeface="Poppins"/>
                <a:sym typeface="Poppins"/>
              </a:rPr>
              <a:t>analytical basis for state and university policies on cooperation with the scientific diaspora, development of the Ukrainian Scientific Diaspora Platform.</a:t>
            </a:r>
          </a:p>
        </p:txBody>
      </p:sp>
      <p:sp>
        <p:nvSpPr>
          <p:cNvPr id="9" name="TextBox 9">
            <a:extLst>
              <a:ext uri="{FF2B5EF4-FFF2-40B4-BE49-F238E27FC236}">
                <a16:creationId xmlns:a16="http://schemas.microsoft.com/office/drawing/2014/main" id="{6A2D618D-99A4-627C-EC0F-51B531FE02C5}"/>
              </a:ext>
            </a:extLst>
          </p:cNvPr>
          <p:cNvSpPr txBox="1"/>
          <p:nvPr/>
        </p:nvSpPr>
        <p:spPr>
          <a:xfrm>
            <a:off x="1028700" y="3041253"/>
            <a:ext cx="16818889" cy="441325"/>
          </a:xfrm>
          <a:prstGeom prst="rect">
            <a:avLst/>
          </a:prstGeom>
        </p:spPr>
        <p:txBody>
          <a:bodyPr lIns="0" tIns="0" rIns="0" bIns="0" rtlCol="0" anchor="t">
            <a:spAutoFit/>
          </a:bodyPr>
          <a:lstStyle/>
          <a:p>
            <a:pPr algn="l">
              <a:lnSpc>
                <a:spcPts val="3499"/>
              </a:lnSpc>
              <a:spcBef>
                <a:spcPct val="0"/>
              </a:spcBef>
            </a:pPr>
            <a:r>
              <a:rPr lang="en-US" sz="2499" b="1">
                <a:solidFill>
                  <a:srgbClr val="41B8D5"/>
                </a:solidFill>
                <a:latin typeface="Poppins Bold"/>
                <a:ea typeface="Poppins Bold"/>
                <a:cs typeface="Poppins Bold"/>
                <a:sym typeface="Poppins Bold"/>
              </a:rPr>
              <a:t>Sample:</a:t>
            </a:r>
            <a:r>
              <a:rPr lang="en-US" sz="2499">
                <a:solidFill>
                  <a:srgbClr val="41B8D5"/>
                </a:solidFill>
                <a:latin typeface="Poppins"/>
                <a:ea typeface="Poppins"/>
                <a:cs typeface="Poppins"/>
                <a:sym typeface="Poppins"/>
              </a:rPr>
              <a:t> </a:t>
            </a:r>
            <a:r>
              <a:rPr lang="en-US" sz="2499">
                <a:solidFill>
                  <a:srgbClr val="000000"/>
                </a:solidFill>
                <a:latin typeface="Poppins"/>
                <a:ea typeface="Poppins"/>
                <a:cs typeface="Poppins"/>
                <a:sym typeface="Poppins"/>
              </a:rPr>
              <a:t>non-statistical combined (network recruiting, snowball sampling, open databases).</a:t>
            </a:r>
          </a:p>
        </p:txBody>
      </p:sp>
      <p:sp>
        <p:nvSpPr>
          <p:cNvPr id="10" name="TextBox 10">
            <a:extLst>
              <a:ext uri="{FF2B5EF4-FFF2-40B4-BE49-F238E27FC236}">
                <a16:creationId xmlns:a16="http://schemas.microsoft.com/office/drawing/2014/main" id="{5307D6D4-10BA-2804-AD26-F92CB08A20B4}"/>
              </a:ext>
            </a:extLst>
          </p:cNvPr>
          <p:cNvSpPr txBox="1"/>
          <p:nvPr/>
        </p:nvSpPr>
        <p:spPr>
          <a:xfrm>
            <a:off x="1028700" y="5493940"/>
            <a:ext cx="17259300" cy="879476"/>
          </a:xfrm>
          <a:prstGeom prst="rect">
            <a:avLst/>
          </a:prstGeom>
        </p:spPr>
        <p:txBody>
          <a:bodyPr lIns="0" tIns="0" rIns="0" bIns="0" rtlCol="0" anchor="t">
            <a:spAutoFit/>
          </a:bodyPr>
          <a:lstStyle/>
          <a:p>
            <a:pPr algn="l">
              <a:lnSpc>
                <a:spcPts val="3499"/>
              </a:lnSpc>
              <a:spcBef>
                <a:spcPct val="0"/>
              </a:spcBef>
            </a:pPr>
            <a:r>
              <a:rPr lang="en-US" sz="2499" b="1">
                <a:solidFill>
                  <a:srgbClr val="41B8D5"/>
                </a:solidFill>
                <a:latin typeface="Poppins Bold"/>
                <a:ea typeface="Poppins Bold"/>
                <a:cs typeface="Poppins Bold"/>
                <a:sym typeface="Poppins Bold"/>
              </a:rPr>
              <a:t>Tool: </a:t>
            </a:r>
            <a:r>
              <a:rPr lang="en-US" sz="2499">
                <a:solidFill>
                  <a:srgbClr val="000000"/>
                </a:solidFill>
                <a:latin typeface="Poppins"/>
                <a:ea typeface="Poppins"/>
                <a:cs typeface="Poppins"/>
                <a:sym typeface="Poppins"/>
              </a:rPr>
              <a:t>structured questionnaire — engagement, cooperation, academic capital, willingness to return, vision of the role of the diaspora.</a:t>
            </a:r>
          </a:p>
        </p:txBody>
      </p:sp>
      <p:sp>
        <p:nvSpPr>
          <p:cNvPr id="11" name="TextBox 11">
            <a:extLst>
              <a:ext uri="{FF2B5EF4-FFF2-40B4-BE49-F238E27FC236}">
                <a16:creationId xmlns:a16="http://schemas.microsoft.com/office/drawing/2014/main" id="{CEA9EE8E-D93D-8DA0-2077-EFA1142A90DB}"/>
              </a:ext>
            </a:extLst>
          </p:cNvPr>
          <p:cNvSpPr txBox="1"/>
          <p:nvPr/>
        </p:nvSpPr>
        <p:spPr>
          <a:xfrm>
            <a:off x="1028700" y="7569597"/>
            <a:ext cx="16818889" cy="441325"/>
          </a:xfrm>
          <a:prstGeom prst="rect">
            <a:avLst/>
          </a:prstGeom>
        </p:spPr>
        <p:txBody>
          <a:bodyPr lIns="0" tIns="0" rIns="0" bIns="0" rtlCol="0" anchor="t">
            <a:spAutoFit/>
          </a:bodyPr>
          <a:lstStyle/>
          <a:p>
            <a:pPr algn="l">
              <a:lnSpc>
                <a:spcPts val="3499"/>
              </a:lnSpc>
              <a:spcBef>
                <a:spcPct val="0"/>
              </a:spcBef>
            </a:pPr>
            <a:r>
              <a:rPr lang="en-US" sz="2499" b="1">
                <a:solidFill>
                  <a:srgbClr val="41B8D5"/>
                </a:solidFill>
                <a:latin typeface="Poppins Bold"/>
                <a:ea typeface="Poppins Bold"/>
                <a:cs typeface="Poppins Bold"/>
                <a:sym typeface="Poppins Bold"/>
              </a:rPr>
              <a:t>Ethics: </a:t>
            </a:r>
            <a:r>
              <a:rPr lang="en-US" sz="2499">
                <a:solidFill>
                  <a:srgbClr val="000000"/>
                </a:solidFill>
                <a:latin typeface="Poppins"/>
                <a:ea typeface="Poppins"/>
                <a:cs typeface="Poppins"/>
                <a:sym typeface="Poppins"/>
              </a:rPr>
              <a:t>voluntary participation, anonymity, GDPR compliance.</a:t>
            </a:r>
          </a:p>
        </p:txBody>
      </p:sp>
      <p:sp>
        <p:nvSpPr>
          <p:cNvPr id="12" name="TextBox 12">
            <a:extLst>
              <a:ext uri="{FF2B5EF4-FFF2-40B4-BE49-F238E27FC236}">
                <a16:creationId xmlns:a16="http://schemas.microsoft.com/office/drawing/2014/main" id="{31FF1387-9B8C-792E-DBD5-23433E988A68}"/>
              </a:ext>
            </a:extLst>
          </p:cNvPr>
          <p:cNvSpPr txBox="1"/>
          <p:nvPr/>
        </p:nvSpPr>
        <p:spPr>
          <a:xfrm>
            <a:off x="1028700" y="4675187"/>
            <a:ext cx="16818889" cy="441325"/>
          </a:xfrm>
          <a:prstGeom prst="rect">
            <a:avLst/>
          </a:prstGeom>
        </p:spPr>
        <p:txBody>
          <a:bodyPr lIns="0" tIns="0" rIns="0" bIns="0" rtlCol="0" anchor="t">
            <a:spAutoFit/>
          </a:bodyPr>
          <a:lstStyle/>
          <a:p>
            <a:pPr algn="l">
              <a:lnSpc>
                <a:spcPts val="3499"/>
              </a:lnSpc>
              <a:spcBef>
                <a:spcPct val="0"/>
              </a:spcBef>
            </a:pPr>
            <a:r>
              <a:rPr lang="en-US" sz="2499" b="1">
                <a:solidFill>
                  <a:srgbClr val="41B8D5"/>
                </a:solidFill>
                <a:latin typeface="Poppins Bold"/>
                <a:ea typeface="Poppins Bold"/>
                <a:cs typeface="Poppins Bold"/>
                <a:sym typeface="Poppins Bold"/>
              </a:rPr>
              <a:t>Data </a:t>
            </a:r>
            <a:r>
              <a:rPr lang="en-US" sz="2499">
                <a:solidFill>
                  <a:srgbClr val="000000"/>
                </a:solidFill>
                <a:latin typeface="Poppins"/>
                <a:ea typeface="Poppins"/>
                <a:cs typeface="Poppins"/>
                <a:sym typeface="Poppins"/>
              </a:rPr>
              <a:t>collection took place from October 23 to November 25, 2025.</a:t>
            </a:r>
          </a:p>
        </p:txBody>
      </p:sp>
    </p:spTree>
    <p:extLst>
      <p:ext uri="{BB962C8B-B14F-4D97-AF65-F5344CB8AC3E}">
        <p14:creationId xmlns:p14="http://schemas.microsoft.com/office/powerpoint/2010/main" val="1390572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15079" y="609612"/>
            <a:ext cx="10815652" cy="33337"/>
          </a:xfrm>
          <a:prstGeom prst="line">
            <a:avLst/>
          </a:prstGeom>
          <a:ln w="85725" cap="flat">
            <a:solidFill>
              <a:srgbClr val="F4CE46"/>
            </a:solidFill>
            <a:prstDash val="solid"/>
            <a:headEnd type="none" w="sm" len="sm"/>
            <a:tailEnd type="none" w="sm" len="sm"/>
          </a:ln>
        </p:spPr>
        <p:txBody>
          <a:bodyPr/>
          <a:lstStyle/>
          <a:p>
            <a:endParaRPr lang="en-GB"/>
          </a:p>
        </p:txBody>
      </p:sp>
      <p:pic>
        <p:nvPicPr>
          <p:cNvPr id="3" name="Picture 3"/>
          <p:cNvPicPr>
            <a:picLocks noChangeAspect="1"/>
          </p:cNvPicPr>
          <p:nvPr/>
        </p:nvPicPr>
        <p:blipFill>
          <a:blip r:embed="rId2"/>
          <a:stretch>
            <a:fillRect/>
          </a:stretch>
        </p:blipFill>
        <p:spPr>
          <a:xfrm>
            <a:off x="1350628" y="1597704"/>
            <a:ext cx="789574" cy="1242608"/>
          </a:xfrm>
          <a:prstGeom prst="rect">
            <a:avLst/>
          </a:prstGeom>
        </p:spPr>
      </p:pic>
      <p:pic>
        <p:nvPicPr>
          <p:cNvPr id="4" name="Picture 4"/>
          <p:cNvPicPr>
            <a:picLocks noChangeAspect="1"/>
          </p:cNvPicPr>
          <p:nvPr/>
        </p:nvPicPr>
        <p:blipFill>
          <a:blip r:embed="rId3"/>
          <a:stretch>
            <a:fillRect/>
          </a:stretch>
        </p:blipFill>
        <p:spPr>
          <a:xfrm>
            <a:off x="949768" y="4224772"/>
            <a:ext cx="2576114" cy="732794"/>
          </a:xfrm>
          <a:prstGeom prst="rect">
            <a:avLst/>
          </a:prstGeom>
        </p:spPr>
      </p:pic>
      <p:pic>
        <p:nvPicPr>
          <p:cNvPr id="5" name="Picture 5"/>
          <p:cNvPicPr>
            <a:picLocks noChangeAspect="1"/>
          </p:cNvPicPr>
          <p:nvPr/>
        </p:nvPicPr>
        <p:blipFill>
          <a:blip r:embed="rId4"/>
          <a:stretch>
            <a:fillRect/>
          </a:stretch>
        </p:blipFill>
        <p:spPr>
          <a:xfrm>
            <a:off x="937893" y="4623611"/>
            <a:ext cx="2718612" cy="756544"/>
          </a:xfrm>
          <a:prstGeom prst="rect">
            <a:avLst/>
          </a:prstGeom>
        </p:spPr>
      </p:pic>
      <p:pic>
        <p:nvPicPr>
          <p:cNvPr id="6" name="Picture 6"/>
          <p:cNvPicPr>
            <a:picLocks noChangeAspect="1"/>
          </p:cNvPicPr>
          <p:nvPr/>
        </p:nvPicPr>
        <p:blipFill>
          <a:blip r:embed="rId5"/>
          <a:stretch>
            <a:fillRect/>
          </a:stretch>
        </p:blipFill>
        <p:spPr>
          <a:xfrm>
            <a:off x="936350" y="5032781"/>
            <a:ext cx="2737132" cy="759631"/>
          </a:xfrm>
          <a:prstGeom prst="rect">
            <a:avLst/>
          </a:prstGeom>
        </p:spPr>
      </p:pic>
      <p:pic>
        <p:nvPicPr>
          <p:cNvPr id="7" name="Picture 7"/>
          <p:cNvPicPr>
            <a:picLocks noChangeAspect="1"/>
          </p:cNvPicPr>
          <p:nvPr/>
        </p:nvPicPr>
        <p:blipFill>
          <a:blip r:embed="rId6"/>
          <a:stretch>
            <a:fillRect/>
          </a:stretch>
        </p:blipFill>
        <p:spPr>
          <a:xfrm>
            <a:off x="943160" y="5450305"/>
            <a:ext cx="2655412" cy="746011"/>
          </a:xfrm>
          <a:prstGeom prst="rect">
            <a:avLst/>
          </a:prstGeom>
        </p:spPr>
      </p:pic>
      <p:pic>
        <p:nvPicPr>
          <p:cNvPr id="8" name="Picture 8"/>
          <p:cNvPicPr>
            <a:picLocks noChangeAspect="1"/>
          </p:cNvPicPr>
          <p:nvPr/>
        </p:nvPicPr>
        <p:blipFill>
          <a:blip r:embed="rId7"/>
          <a:stretch>
            <a:fillRect/>
          </a:stretch>
        </p:blipFill>
        <p:spPr>
          <a:xfrm>
            <a:off x="951668" y="5869527"/>
            <a:ext cx="2553317" cy="728995"/>
          </a:xfrm>
          <a:prstGeom prst="rect">
            <a:avLst/>
          </a:prstGeom>
        </p:spPr>
      </p:pic>
      <p:pic>
        <p:nvPicPr>
          <p:cNvPr id="9" name="Picture 9"/>
          <p:cNvPicPr>
            <a:picLocks noChangeAspect="1"/>
          </p:cNvPicPr>
          <p:nvPr/>
        </p:nvPicPr>
        <p:blipFill>
          <a:blip r:embed="rId8"/>
          <a:stretch>
            <a:fillRect/>
          </a:stretch>
        </p:blipFill>
        <p:spPr>
          <a:xfrm>
            <a:off x="959290" y="6287862"/>
            <a:ext cx="2461854" cy="713751"/>
          </a:xfrm>
          <a:prstGeom prst="rect">
            <a:avLst/>
          </a:prstGeom>
        </p:spPr>
      </p:pic>
      <p:grpSp>
        <p:nvGrpSpPr>
          <p:cNvPr id="10" name="Group 10"/>
          <p:cNvGrpSpPr/>
          <p:nvPr/>
        </p:nvGrpSpPr>
        <p:grpSpPr>
          <a:xfrm>
            <a:off x="15561675" y="1088296"/>
            <a:ext cx="1907175" cy="1127263"/>
            <a:chOff x="0" y="0"/>
            <a:chExt cx="2542900" cy="1503017"/>
          </a:xfrm>
        </p:grpSpPr>
        <p:sp>
          <p:nvSpPr>
            <p:cNvPr id="11" name="Freeform 11"/>
            <p:cNvSpPr/>
            <p:nvPr/>
          </p:nvSpPr>
          <p:spPr>
            <a:xfrm>
              <a:off x="0" y="0"/>
              <a:ext cx="1345581" cy="1077812"/>
            </a:xfrm>
            <a:custGeom>
              <a:avLst/>
              <a:gdLst/>
              <a:ahLst/>
              <a:cxnLst/>
              <a:rect l="l" t="t" r="r" b="b"/>
              <a:pathLst>
                <a:path w="1345581" h="1077812">
                  <a:moveTo>
                    <a:pt x="0" y="0"/>
                  </a:moveTo>
                  <a:lnTo>
                    <a:pt x="1345581" y="0"/>
                  </a:lnTo>
                  <a:lnTo>
                    <a:pt x="1345581" y="1077812"/>
                  </a:lnTo>
                  <a:lnTo>
                    <a:pt x="0" y="1077812"/>
                  </a:lnTo>
                  <a:lnTo>
                    <a:pt x="0" y="0"/>
                  </a:lnTo>
                  <a:close/>
                </a:path>
              </a:pathLst>
            </a:custGeom>
            <a:blipFill>
              <a:blip r:embed="rId9"/>
              <a:stretch>
                <a:fillRect t="-6491" b="-6491"/>
              </a:stretch>
            </a:blipFill>
          </p:spPr>
          <p:txBody>
            <a:bodyPr/>
            <a:lstStyle/>
            <a:p>
              <a:endParaRPr lang="en-GB"/>
            </a:p>
          </p:txBody>
        </p:sp>
        <p:sp>
          <p:nvSpPr>
            <p:cNvPr id="12" name="TextBox 12"/>
            <p:cNvSpPr txBox="1"/>
            <p:nvPr/>
          </p:nvSpPr>
          <p:spPr>
            <a:xfrm>
              <a:off x="1422660" y="269153"/>
              <a:ext cx="1120240" cy="482355"/>
            </a:xfrm>
            <a:prstGeom prst="rect">
              <a:avLst/>
            </a:prstGeom>
          </p:spPr>
          <p:txBody>
            <a:bodyPr lIns="0" tIns="0" rIns="0" bIns="0" rtlCol="0" anchor="t">
              <a:spAutoFit/>
            </a:bodyPr>
            <a:lstStyle/>
            <a:p>
              <a:pPr algn="ctr">
                <a:lnSpc>
                  <a:spcPts val="2979"/>
                </a:lnSpc>
                <a:spcBef>
                  <a:spcPct val="0"/>
                </a:spcBef>
              </a:pPr>
              <a:r>
                <a:rPr lang="en-US" sz="2128" b="1">
                  <a:solidFill>
                    <a:srgbClr val="86080F"/>
                  </a:solidFill>
                  <a:latin typeface="Poppins Bold"/>
                  <a:ea typeface="Poppins Bold"/>
                  <a:cs typeface="Poppins Bold"/>
                  <a:sym typeface="Poppins Bold"/>
                </a:rPr>
                <a:t>13.7 %</a:t>
              </a:r>
            </a:p>
          </p:txBody>
        </p:sp>
        <p:sp>
          <p:nvSpPr>
            <p:cNvPr id="13" name="TextBox 13"/>
            <p:cNvSpPr txBox="1"/>
            <p:nvPr/>
          </p:nvSpPr>
          <p:spPr>
            <a:xfrm>
              <a:off x="529277" y="1020662"/>
              <a:ext cx="1407266" cy="482355"/>
            </a:xfrm>
            <a:prstGeom prst="rect">
              <a:avLst/>
            </a:prstGeom>
          </p:spPr>
          <p:txBody>
            <a:bodyPr lIns="0" tIns="0" rIns="0" bIns="0" rtlCol="0" anchor="t">
              <a:spAutoFit/>
            </a:bodyPr>
            <a:lstStyle/>
            <a:p>
              <a:pPr algn="ctr">
                <a:lnSpc>
                  <a:spcPts val="2979"/>
                </a:lnSpc>
                <a:spcBef>
                  <a:spcPct val="0"/>
                </a:spcBef>
              </a:pPr>
              <a:r>
                <a:rPr lang="en-US" sz="2128">
                  <a:solidFill>
                    <a:srgbClr val="000000"/>
                  </a:solidFill>
                  <a:latin typeface="Poppins"/>
                  <a:ea typeface="Poppins"/>
                  <a:cs typeface="Poppins"/>
                  <a:sym typeface="Poppins"/>
                </a:rPr>
                <a:t>Poland</a:t>
              </a:r>
            </a:p>
          </p:txBody>
        </p:sp>
      </p:grpSp>
      <p:grpSp>
        <p:nvGrpSpPr>
          <p:cNvPr id="14" name="Group 14"/>
          <p:cNvGrpSpPr/>
          <p:nvPr/>
        </p:nvGrpSpPr>
        <p:grpSpPr>
          <a:xfrm>
            <a:off x="13285768" y="1028700"/>
            <a:ext cx="1425030" cy="1212996"/>
            <a:chOff x="0" y="0"/>
            <a:chExt cx="1900041" cy="1617328"/>
          </a:xfrm>
        </p:grpSpPr>
        <p:sp>
          <p:nvSpPr>
            <p:cNvPr id="15" name="Freeform 15"/>
            <p:cNvSpPr/>
            <p:nvPr/>
          </p:nvSpPr>
          <p:spPr>
            <a:xfrm>
              <a:off x="0" y="0"/>
              <a:ext cx="1016087" cy="1235364"/>
            </a:xfrm>
            <a:custGeom>
              <a:avLst/>
              <a:gdLst/>
              <a:ahLst/>
              <a:cxnLst/>
              <a:rect l="l" t="t" r="r" b="b"/>
              <a:pathLst>
                <a:path w="1016087" h="1235364">
                  <a:moveTo>
                    <a:pt x="0" y="0"/>
                  </a:moveTo>
                  <a:lnTo>
                    <a:pt x="1016087" y="0"/>
                  </a:lnTo>
                  <a:lnTo>
                    <a:pt x="1016087" y="1235364"/>
                  </a:lnTo>
                  <a:lnTo>
                    <a:pt x="0" y="1235364"/>
                  </a:lnTo>
                  <a:lnTo>
                    <a:pt x="0" y="0"/>
                  </a:lnTo>
                  <a:close/>
                </a:path>
              </a:pathLst>
            </a:custGeom>
            <a:blipFill>
              <a:blip r:embed="rId10"/>
              <a:stretch>
                <a:fillRect/>
              </a:stretch>
            </a:blipFill>
          </p:spPr>
          <p:txBody>
            <a:bodyPr/>
            <a:lstStyle/>
            <a:p>
              <a:endParaRPr lang="en-GB"/>
            </a:p>
          </p:txBody>
        </p:sp>
        <p:sp>
          <p:nvSpPr>
            <p:cNvPr id="16" name="TextBox 16"/>
            <p:cNvSpPr txBox="1"/>
            <p:nvPr/>
          </p:nvSpPr>
          <p:spPr>
            <a:xfrm>
              <a:off x="1145910" y="379572"/>
              <a:ext cx="754131" cy="482355"/>
            </a:xfrm>
            <a:prstGeom prst="rect">
              <a:avLst/>
            </a:prstGeom>
          </p:spPr>
          <p:txBody>
            <a:bodyPr lIns="0" tIns="0" rIns="0" bIns="0" rtlCol="0" anchor="t">
              <a:spAutoFit/>
            </a:bodyPr>
            <a:lstStyle/>
            <a:p>
              <a:pPr algn="ctr">
                <a:lnSpc>
                  <a:spcPts val="2979"/>
                </a:lnSpc>
                <a:spcBef>
                  <a:spcPct val="0"/>
                </a:spcBef>
              </a:pPr>
              <a:r>
                <a:rPr lang="en-US" sz="2128" b="1">
                  <a:solidFill>
                    <a:srgbClr val="86080F"/>
                  </a:solidFill>
                  <a:latin typeface="Poppins Bold"/>
                  <a:ea typeface="Poppins Bold"/>
                  <a:cs typeface="Poppins Bold"/>
                  <a:sym typeface="Poppins Bold"/>
                </a:rPr>
                <a:t>22%</a:t>
              </a:r>
            </a:p>
          </p:txBody>
        </p:sp>
        <p:sp>
          <p:nvSpPr>
            <p:cNvPr id="17" name="TextBox 17"/>
            <p:cNvSpPr txBox="1"/>
            <p:nvPr/>
          </p:nvSpPr>
          <p:spPr>
            <a:xfrm>
              <a:off x="203096" y="1134973"/>
              <a:ext cx="1686181" cy="482355"/>
            </a:xfrm>
            <a:prstGeom prst="rect">
              <a:avLst/>
            </a:prstGeom>
          </p:spPr>
          <p:txBody>
            <a:bodyPr lIns="0" tIns="0" rIns="0" bIns="0" rtlCol="0" anchor="t">
              <a:spAutoFit/>
            </a:bodyPr>
            <a:lstStyle/>
            <a:p>
              <a:pPr algn="ctr">
                <a:lnSpc>
                  <a:spcPts val="2979"/>
                </a:lnSpc>
                <a:spcBef>
                  <a:spcPct val="0"/>
                </a:spcBef>
              </a:pPr>
              <a:r>
                <a:rPr lang="en-US" sz="2128">
                  <a:solidFill>
                    <a:srgbClr val="000000"/>
                  </a:solidFill>
                  <a:latin typeface="Poppins"/>
                  <a:ea typeface="Poppins"/>
                  <a:cs typeface="Poppins"/>
                  <a:sym typeface="Poppins"/>
                </a:rPr>
                <a:t>Germany</a:t>
              </a:r>
            </a:p>
          </p:txBody>
        </p:sp>
      </p:grpSp>
      <p:grpSp>
        <p:nvGrpSpPr>
          <p:cNvPr id="18" name="Group 18"/>
          <p:cNvGrpSpPr/>
          <p:nvPr/>
        </p:nvGrpSpPr>
        <p:grpSpPr>
          <a:xfrm>
            <a:off x="15503074" y="3802219"/>
            <a:ext cx="1802548" cy="1016297"/>
            <a:chOff x="0" y="0"/>
            <a:chExt cx="2403398" cy="1355062"/>
          </a:xfrm>
        </p:grpSpPr>
        <p:sp>
          <p:nvSpPr>
            <p:cNvPr id="19" name="Freeform 19"/>
            <p:cNvSpPr/>
            <p:nvPr/>
          </p:nvSpPr>
          <p:spPr>
            <a:xfrm>
              <a:off x="0" y="0"/>
              <a:ext cx="1536209" cy="791148"/>
            </a:xfrm>
            <a:custGeom>
              <a:avLst/>
              <a:gdLst/>
              <a:ahLst/>
              <a:cxnLst/>
              <a:rect l="l" t="t" r="r" b="b"/>
              <a:pathLst>
                <a:path w="1536209" h="791148">
                  <a:moveTo>
                    <a:pt x="0" y="0"/>
                  </a:moveTo>
                  <a:lnTo>
                    <a:pt x="1536209" y="0"/>
                  </a:lnTo>
                  <a:lnTo>
                    <a:pt x="1536209" y="791148"/>
                  </a:lnTo>
                  <a:lnTo>
                    <a:pt x="0" y="791148"/>
                  </a:lnTo>
                  <a:lnTo>
                    <a:pt x="0" y="0"/>
                  </a:lnTo>
                  <a:close/>
                </a:path>
              </a:pathLst>
            </a:custGeom>
            <a:blipFill>
              <a:blip r:embed="rId11"/>
              <a:stretch>
                <a:fillRect/>
              </a:stretch>
            </a:blipFill>
          </p:spPr>
          <p:txBody>
            <a:bodyPr/>
            <a:lstStyle/>
            <a:p>
              <a:endParaRPr lang="en-GB"/>
            </a:p>
          </p:txBody>
        </p:sp>
        <p:sp>
          <p:nvSpPr>
            <p:cNvPr id="20" name="TextBox 20"/>
            <p:cNvSpPr txBox="1"/>
            <p:nvPr/>
          </p:nvSpPr>
          <p:spPr>
            <a:xfrm>
              <a:off x="607414" y="842101"/>
              <a:ext cx="1407267" cy="512961"/>
            </a:xfrm>
            <a:prstGeom prst="rect">
              <a:avLst/>
            </a:prstGeom>
          </p:spPr>
          <p:txBody>
            <a:bodyPr wrap="square" lIns="0" tIns="0" rIns="0" bIns="0" rtlCol="0" anchor="t">
              <a:spAutoFit/>
            </a:bodyPr>
            <a:lstStyle/>
            <a:p>
              <a:pPr algn="ctr">
                <a:lnSpc>
                  <a:spcPts val="2979"/>
                </a:lnSpc>
                <a:spcBef>
                  <a:spcPct val="0"/>
                </a:spcBef>
              </a:pPr>
              <a:r>
                <a:rPr lang="en-US" sz="2128" dirty="0">
                  <a:solidFill>
                    <a:srgbClr val="000000"/>
                  </a:solidFill>
                  <a:latin typeface="Poppins"/>
                  <a:ea typeface="Poppins"/>
                  <a:cs typeface="Poppins"/>
                  <a:sym typeface="Poppins"/>
                </a:rPr>
                <a:t>Austria</a:t>
              </a:r>
            </a:p>
          </p:txBody>
        </p:sp>
        <p:sp>
          <p:nvSpPr>
            <p:cNvPr id="21" name="TextBox 21"/>
            <p:cNvSpPr txBox="1"/>
            <p:nvPr/>
          </p:nvSpPr>
          <p:spPr>
            <a:xfrm>
              <a:off x="1649267" y="156061"/>
              <a:ext cx="754131" cy="482355"/>
            </a:xfrm>
            <a:prstGeom prst="rect">
              <a:avLst/>
            </a:prstGeom>
          </p:spPr>
          <p:txBody>
            <a:bodyPr lIns="0" tIns="0" rIns="0" bIns="0" rtlCol="0" anchor="t">
              <a:spAutoFit/>
            </a:bodyPr>
            <a:lstStyle/>
            <a:p>
              <a:pPr algn="ctr">
                <a:lnSpc>
                  <a:spcPts val="2979"/>
                </a:lnSpc>
                <a:spcBef>
                  <a:spcPct val="0"/>
                </a:spcBef>
              </a:pPr>
              <a:r>
                <a:rPr lang="en-US" sz="2128" b="1">
                  <a:solidFill>
                    <a:srgbClr val="86080F"/>
                  </a:solidFill>
                  <a:latin typeface="Poppins Bold"/>
                  <a:ea typeface="Poppins Bold"/>
                  <a:cs typeface="Poppins Bold"/>
                  <a:sym typeface="Poppins Bold"/>
                </a:rPr>
                <a:t>4%</a:t>
              </a:r>
            </a:p>
          </p:txBody>
        </p:sp>
      </p:grpSp>
      <p:pic>
        <p:nvPicPr>
          <p:cNvPr id="22" name="Picture 22"/>
          <p:cNvPicPr>
            <a:picLocks noChangeAspect="1"/>
          </p:cNvPicPr>
          <p:nvPr/>
        </p:nvPicPr>
        <p:blipFill>
          <a:blip r:embed="rId12"/>
          <a:stretch>
            <a:fillRect/>
          </a:stretch>
        </p:blipFill>
        <p:spPr>
          <a:xfrm>
            <a:off x="285111" y="1597704"/>
            <a:ext cx="789574" cy="1242608"/>
          </a:xfrm>
          <a:prstGeom prst="rect">
            <a:avLst/>
          </a:prstGeom>
        </p:spPr>
      </p:pic>
      <p:sp>
        <p:nvSpPr>
          <p:cNvPr id="23" name="Freeform 23"/>
          <p:cNvSpPr/>
          <p:nvPr/>
        </p:nvSpPr>
        <p:spPr>
          <a:xfrm>
            <a:off x="14417140" y="9085095"/>
            <a:ext cx="1428972" cy="698410"/>
          </a:xfrm>
          <a:custGeom>
            <a:avLst/>
            <a:gdLst/>
            <a:ahLst/>
            <a:cxnLst/>
            <a:rect l="l" t="t" r="r" b="b"/>
            <a:pathLst>
              <a:path w="1428972" h="698410">
                <a:moveTo>
                  <a:pt x="0" y="0"/>
                </a:moveTo>
                <a:lnTo>
                  <a:pt x="1428972" y="0"/>
                </a:lnTo>
                <a:lnTo>
                  <a:pt x="1428972" y="698410"/>
                </a:lnTo>
                <a:lnTo>
                  <a:pt x="0" y="6984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24" name="Freeform 24"/>
          <p:cNvSpPr/>
          <p:nvPr/>
        </p:nvSpPr>
        <p:spPr>
          <a:xfrm>
            <a:off x="13254598" y="3740547"/>
            <a:ext cx="1153356" cy="742473"/>
          </a:xfrm>
          <a:custGeom>
            <a:avLst/>
            <a:gdLst/>
            <a:ahLst/>
            <a:cxnLst/>
            <a:rect l="l" t="t" r="r" b="b"/>
            <a:pathLst>
              <a:path w="1153356" h="742473">
                <a:moveTo>
                  <a:pt x="0" y="0"/>
                </a:moveTo>
                <a:lnTo>
                  <a:pt x="1153356" y="0"/>
                </a:lnTo>
                <a:lnTo>
                  <a:pt x="1153356" y="742473"/>
                </a:lnTo>
                <a:lnTo>
                  <a:pt x="0" y="74247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grpSp>
        <p:nvGrpSpPr>
          <p:cNvPr id="25" name="Group 25"/>
          <p:cNvGrpSpPr/>
          <p:nvPr/>
        </p:nvGrpSpPr>
        <p:grpSpPr>
          <a:xfrm>
            <a:off x="13422895" y="7705834"/>
            <a:ext cx="1492211" cy="1152794"/>
            <a:chOff x="0" y="0"/>
            <a:chExt cx="1989615" cy="1537058"/>
          </a:xfrm>
        </p:grpSpPr>
        <p:sp>
          <p:nvSpPr>
            <p:cNvPr id="26" name="Freeform 26"/>
            <p:cNvSpPr/>
            <p:nvPr/>
          </p:nvSpPr>
          <p:spPr>
            <a:xfrm>
              <a:off x="0" y="0"/>
              <a:ext cx="1048882" cy="1058141"/>
            </a:xfrm>
            <a:custGeom>
              <a:avLst/>
              <a:gdLst/>
              <a:ahLst/>
              <a:cxnLst/>
              <a:rect l="l" t="t" r="r" b="b"/>
              <a:pathLst>
                <a:path w="1048882" h="1058141">
                  <a:moveTo>
                    <a:pt x="0" y="0"/>
                  </a:moveTo>
                  <a:lnTo>
                    <a:pt x="1048882" y="0"/>
                  </a:lnTo>
                  <a:lnTo>
                    <a:pt x="1048882" y="1058141"/>
                  </a:lnTo>
                  <a:lnTo>
                    <a:pt x="0" y="105814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27" name="TextBox 27"/>
            <p:cNvSpPr txBox="1"/>
            <p:nvPr/>
          </p:nvSpPr>
          <p:spPr>
            <a:xfrm>
              <a:off x="432808" y="1054703"/>
              <a:ext cx="1232149" cy="482355"/>
            </a:xfrm>
            <a:prstGeom prst="rect">
              <a:avLst/>
            </a:prstGeom>
          </p:spPr>
          <p:txBody>
            <a:bodyPr lIns="0" tIns="0" rIns="0" bIns="0" rtlCol="0" anchor="t">
              <a:spAutoFit/>
            </a:bodyPr>
            <a:lstStyle/>
            <a:p>
              <a:pPr algn="ctr">
                <a:lnSpc>
                  <a:spcPts val="2979"/>
                </a:lnSpc>
                <a:spcBef>
                  <a:spcPct val="0"/>
                </a:spcBef>
              </a:pPr>
              <a:r>
                <a:rPr lang="en-US" sz="2128">
                  <a:solidFill>
                    <a:srgbClr val="000000"/>
                  </a:solidFill>
                  <a:latin typeface="Poppins"/>
                  <a:ea typeface="Poppins"/>
                  <a:cs typeface="Poppins"/>
                  <a:sym typeface="Poppins"/>
                </a:rPr>
                <a:t>France</a:t>
              </a:r>
            </a:p>
          </p:txBody>
        </p:sp>
        <p:sp>
          <p:nvSpPr>
            <p:cNvPr id="28" name="TextBox 28"/>
            <p:cNvSpPr txBox="1"/>
            <p:nvPr/>
          </p:nvSpPr>
          <p:spPr>
            <a:xfrm>
              <a:off x="1235484" y="339455"/>
              <a:ext cx="754131" cy="482355"/>
            </a:xfrm>
            <a:prstGeom prst="rect">
              <a:avLst/>
            </a:prstGeom>
          </p:spPr>
          <p:txBody>
            <a:bodyPr lIns="0" tIns="0" rIns="0" bIns="0" rtlCol="0" anchor="t">
              <a:spAutoFit/>
            </a:bodyPr>
            <a:lstStyle/>
            <a:p>
              <a:pPr algn="ctr">
                <a:lnSpc>
                  <a:spcPts val="2979"/>
                </a:lnSpc>
                <a:spcBef>
                  <a:spcPct val="0"/>
                </a:spcBef>
              </a:pPr>
              <a:r>
                <a:rPr lang="en-US" sz="2128" b="1">
                  <a:solidFill>
                    <a:srgbClr val="86080F"/>
                  </a:solidFill>
                  <a:latin typeface="Poppins Bold"/>
                  <a:ea typeface="Poppins Bold"/>
                  <a:cs typeface="Poppins Bold"/>
                  <a:sym typeface="Poppins Bold"/>
                </a:rPr>
                <a:t>3%</a:t>
              </a:r>
            </a:p>
          </p:txBody>
        </p:sp>
      </p:grpSp>
      <p:sp>
        <p:nvSpPr>
          <p:cNvPr id="29" name="Freeform 29"/>
          <p:cNvSpPr/>
          <p:nvPr/>
        </p:nvSpPr>
        <p:spPr>
          <a:xfrm>
            <a:off x="13612821" y="2319129"/>
            <a:ext cx="542217" cy="864091"/>
          </a:xfrm>
          <a:custGeom>
            <a:avLst/>
            <a:gdLst/>
            <a:ahLst/>
            <a:cxnLst/>
            <a:rect l="l" t="t" r="r" b="b"/>
            <a:pathLst>
              <a:path w="542217" h="864091">
                <a:moveTo>
                  <a:pt x="0" y="0"/>
                </a:moveTo>
                <a:lnTo>
                  <a:pt x="542217" y="0"/>
                </a:lnTo>
                <a:lnTo>
                  <a:pt x="542217" y="864091"/>
                </a:lnTo>
                <a:lnTo>
                  <a:pt x="0" y="86409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grpSp>
        <p:nvGrpSpPr>
          <p:cNvPr id="30" name="Group 30"/>
          <p:cNvGrpSpPr/>
          <p:nvPr/>
        </p:nvGrpSpPr>
        <p:grpSpPr>
          <a:xfrm>
            <a:off x="15937071" y="7613387"/>
            <a:ext cx="1322229" cy="1242123"/>
            <a:chOff x="0" y="0"/>
            <a:chExt cx="1762972" cy="1656165"/>
          </a:xfrm>
        </p:grpSpPr>
        <p:sp>
          <p:nvSpPr>
            <p:cNvPr id="31" name="Freeform 31"/>
            <p:cNvSpPr/>
            <p:nvPr/>
          </p:nvSpPr>
          <p:spPr>
            <a:xfrm>
              <a:off x="0" y="0"/>
              <a:ext cx="966342" cy="1152122"/>
            </a:xfrm>
            <a:custGeom>
              <a:avLst/>
              <a:gdLst/>
              <a:ahLst/>
              <a:cxnLst/>
              <a:rect l="l" t="t" r="r" b="b"/>
              <a:pathLst>
                <a:path w="966342" h="1152122">
                  <a:moveTo>
                    <a:pt x="0" y="0"/>
                  </a:moveTo>
                  <a:lnTo>
                    <a:pt x="966342" y="0"/>
                  </a:lnTo>
                  <a:lnTo>
                    <a:pt x="966342" y="1152122"/>
                  </a:lnTo>
                  <a:lnTo>
                    <a:pt x="0" y="1152122"/>
                  </a:lnTo>
                  <a:lnTo>
                    <a:pt x="0" y="0"/>
                  </a:lnTo>
                  <a:close/>
                </a:path>
              </a:pathLst>
            </a:custGeom>
            <a:blipFill>
              <a:blip r:embed="rId21"/>
              <a:stretch>
                <a:fillRect/>
              </a:stretch>
            </a:blipFill>
          </p:spPr>
          <p:txBody>
            <a:bodyPr/>
            <a:lstStyle/>
            <a:p>
              <a:endParaRPr lang="en-GB"/>
            </a:p>
          </p:txBody>
        </p:sp>
        <p:sp>
          <p:nvSpPr>
            <p:cNvPr id="32" name="TextBox 32"/>
            <p:cNvSpPr txBox="1"/>
            <p:nvPr/>
          </p:nvSpPr>
          <p:spPr>
            <a:xfrm>
              <a:off x="290081" y="1143203"/>
              <a:ext cx="935643" cy="512962"/>
            </a:xfrm>
            <a:prstGeom prst="rect">
              <a:avLst/>
            </a:prstGeom>
          </p:spPr>
          <p:txBody>
            <a:bodyPr wrap="square" lIns="0" tIns="0" rIns="0" bIns="0" rtlCol="0" anchor="t">
              <a:spAutoFit/>
            </a:bodyPr>
            <a:lstStyle/>
            <a:p>
              <a:pPr algn="ctr">
                <a:lnSpc>
                  <a:spcPts val="2979"/>
                </a:lnSpc>
                <a:spcBef>
                  <a:spcPct val="0"/>
                </a:spcBef>
              </a:pPr>
              <a:r>
                <a:rPr lang="en-US" sz="2128" dirty="0">
                  <a:solidFill>
                    <a:srgbClr val="000000"/>
                  </a:solidFill>
                  <a:latin typeface="Poppins"/>
                  <a:ea typeface="Poppins"/>
                  <a:cs typeface="Poppins"/>
                  <a:sym typeface="Poppins"/>
                </a:rPr>
                <a:t>Italy</a:t>
              </a:r>
            </a:p>
          </p:txBody>
        </p:sp>
        <p:sp>
          <p:nvSpPr>
            <p:cNvPr id="33" name="TextBox 33"/>
            <p:cNvSpPr txBox="1"/>
            <p:nvPr/>
          </p:nvSpPr>
          <p:spPr>
            <a:xfrm>
              <a:off x="1008841" y="457164"/>
              <a:ext cx="754131" cy="482355"/>
            </a:xfrm>
            <a:prstGeom prst="rect">
              <a:avLst/>
            </a:prstGeom>
          </p:spPr>
          <p:txBody>
            <a:bodyPr lIns="0" tIns="0" rIns="0" bIns="0" rtlCol="0" anchor="t">
              <a:spAutoFit/>
            </a:bodyPr>
            <a:lstStyle/>
            <a:p>
              <a:pPr algn="ctr">
                <a:lnSpc>
                  <a:spcPts val="2979"/>
                </a:lnSpc>
                <a:spcBef>
                  <a:spcPct val="0"/>
                </a:spcBef>
              </a:pPr>
              <a:r>
                <a:rPr lang="en-US" sz="2128" b="1">
                  <a:solidFill>
                    <a:srgbClr val="86080F"/>
                  </a:solidFill>
                  <a:latin typeface="Poppins Bold"/>
                  <a:ea typeface="Poppins Bold"/>
                  <a:cs typeface="Poppins Bold"/>
                  <a:sym typeface="Poppins Bold"/>
                </a:rPr>
                <a:t>2%</a:t>
              </a:r>
            </a:p>
          </p:txBody>
        </p:sp>
      </p:grpSp>
      <p:grpSp>
        <p:nvGrpSpPr>
          <p:cNvPr id="34" name="Group 34"/>
          <p:cNvGrpSpPr/>
          <p:nvPr/>
        </p:nvGrpSpPr>
        <p:grpSpPr>
          <a:xfrm>
            <a:off x="15776376" y="6459511"/>
            <a:ext cx="1529247" cy="1057110"/>
            <a:chOff x="0" y="0"/>
            <a:chExt cx="2038996" cy="1409480"/>
          </a:xfrm>
        </p:grpSpPr>
        <p:sp>
          <p:nvSpPr>
            <p:cNvPr id="35" name="Freeform 35"/>
            <p:cNvSpPr/>
            <p:nvPr/>
          </p:nvSpPr>
          <p:spPr>
            <a:xfrm>
              <a:off x="0" y="0"/>
              <a:ext cx="1201251" cy="1009051"/>
            </a:xfrm>
            <a:custGeom>
              <a:avLst/>
              <a:gdLst/>
              <a:ahLst/>
              <a:cxnLst/>
              <a:rect l="l" t="t" r="r" b="b"/>
              <a:pathLst>
                <a:path w="1201251" h="1009051">
                  <a:moveTo>
                    <a:pt x="0" y="0"/>
                  </a:moveTo>
                  <a:lnTo>
                    <a:pt x="1201251" y="0"/>
                  </a:lnTo>
                  <a:lnTo>
                    <a:pt x="1201251" y="1009051"/>
                  </a:lnTo>
                  <a:lnTo>
                    <a:pt x="0" y="100905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36" name="TextBox 36"/>
            <p:cNvSpPr txBox="1"/>
            <p:nvPr/>
          </p:nvSpPr>
          <p:spPr>
            <a:xfrm>
              <a:off x="612617" y="961426"/>
              <a:ext cx="958548" cy="448054"/>
            </a:xfrm>
            <a:prstGeom prst="rect">
              <a:avLst/>
            </a:prstGeom>
          </p:spPr>
          <p:txBody>
            <a:bodyPr lIns="0" tIns="0" rIns="0" bIns="0" rtlCol="0" anchor="t">
              <a:spAutoFit/>
            </a:bodyPr>
            <a:lstStyle/>
            <a:p>
              <a:pPr algn="ctr">
                <a:lnSpc>
                  <a:spcPts val="2805"/>
                </a:lnSpc>
                <a:spcBef>
                  <a:spcPct val="0"/>
                </a:spcBef>
              </a:pPr>
              <a:r>
                <a:rPr lang="en-US" sz="2004">
                  <a:solidFill>
                    <a:srgbClr val="000000"/>
                  </a:solidFill>
                  <a:latin typeface="Poppins"/>
                  <a:ea typeface="Poppins"/>
                  <a:cs typeface="Poppins"/>
                  <a:sym typeface="Poppins"/>
                </a:rPr>
                <a:t>Spain</a:t>
              </a:r>
            </a:p>
          </p:txBody>
        </p:sp>
        <p:sp>
          <p:nvSpPr>
            <p:cNvPr id="37" name="TextBox 37"/>
            <p:cNvSpPr txBox="1"/>
            <p:nvPr/>
          </p:nvSpPr>
          <p:spPr>
            <a:xfrm>
              <a:off x="1328807" y="315361"/>
              <a:ext cx="710189" cy="448054"/>
            </a:xfrm>
            <a:prstGeom prst="rect">
              <a:avLst/>
            </a:prstGeom>
          </p:spPr>
          <p:txBody>
            <a:bodyPr lIns="0" tIns="0" rIns="0" bIns="0" rtlCol="0" anchor="t">
              <a:spAutoFit/>
            </a:bodyPr>
            <a:lstStyle/>
            <a:p>
              <a:pPr algn="ctr">
                <a:lnSpc>
                  <a:spcPts val="2805"/>
                </a:lnSpc>
                <a:spcBef>
                  <a:spcPct val="0"/>
                </a:spcBef>
              </a:pPr>
              <a:r>
                <a:rPr lang="en-US" sz="2004" b="1">
                  <a:solidFill>
                    <a:srgbClr val="86080F"/>
                  </a:solidFill>
                  <a:latin typeface="Poppins Bold"/>
                  <a:ea typeface="Poppins Bold"/>
                  <a:cs typeface="Poppins Bold"/>
                  <a:sym typeface="Poppins Bold"/>
                </a:rPr>
                <a:t>3%</a:t>
              </a:r>
            </a:p>
          </p:txBody>
        </p:sp>
      </p:grpSp>
      <p:sp>
        <p:nvSpPr>
          <p:cNvPr id="38" name="TextBox 38"/>
          <p:cNvSpPr txBox="1"/>
          <p:nvPr/>
        </p:nvSpPr>
        <p:spPr>
          <a:xfrm>
            <a:off x="6865492" y="1594098"/>
            <a:ext cx="3135231" cy="407397"/>
          </a:xfrm>
          <a:prstGeom prst="rect">
            <a:avLst/>
          </a:prstGeom>
        </p:spPr>
        <p:txBody>
          <a:bodyPr lIns="0" tIns="0" rIns="0" bIns="0" rtlCol="0" anchor="t">
            <a:spAutoFit/>
          </a:bodyPr>
          <a:lstStyle/>
          <a:p>
            <a:pPr algn="l">
              <a:lnSpc>
                <a:spcPts val="3270"/>
              </a:lnSpc>
              <a:spcBef>
                <a:spcPct val="0"/>
              </a:spcBef>
            </a:pPr>
            <a:r>
              <a:rPr lang="en-US" sz="2335">
                <a:solidFill>
                  <a:srgbClr val="000000"/>
                </a:solidFill>
                <a:latin typeface="Poppins"/>
                <a:ea typeface="Poppins"/>
                <a:cs typeface="Poppins"/>
                <a:sym typeface="Poppins"/>
              </a:rPr>
              <a:t>Bachelor's degree</a:t>
            </a:r>
          </a:p>
        </p:txBody>
      </p:sp>
      <p:sp>
        <p:nvSpPr>
          <p:cNvPr id="39" name="TextBox 39"/>
          <p:cNvSpPr txBox="1"/>
          <p:nvPr/>
        </p:nvSpPr>
        <p:spPr>
          <a:xfrm>
            <a:off x="6865492" y="2399521"/>
            <a:ext cx="3135231" cy="407397"/>
          </a:xfrm>
          <a:prstGeom prst="rect">
            <a:avLst/>
          </a:prstGeom>
        </p:spPr>
        <p:txBody>
          <a:bodyPr lIns="0" tIns="0" rIns="0" bIns="0" rtlCol="0" anchor="t">
            <a:spAutoFit/>
          </a:bodyPr>
          <a:lstStyle/>
          <a:p>
            <a:pPr algn="l">
              <a:lnSpc>
                <a:spcPts val="3270"/>
              </a:lnSpc>
              <a:spcBef>
                <a:spcPct val="0"/>
              </a:spcBef>
            </a:pPr>
            <a:r>
              <a:rPr lang="en-US" sz="2335">
                <a:solidFill>
                  <a:srgbClr val="000000"/>
                </a:solidFill>
                <a:latin typeface="Poppins"/>
                <a:ea typeface="Poppins"/>
                <a:cs typeface="Poppins"/>
                <a:sym typeface="Poppins"/>
              </a:rPr>
              <a:t>PhD</a:t>
            </a:r>
          </a:p>
        </p:txBody>
      </p:sp>
      <p:sp>
        <p:nvSpPr>
          <p:cNvPr id="40" name="TextBox 40"/>
          <p:cNvSpPr txBox="1"/>
          <p:nvPr/>
        </p:nvSpPr>
        <p:spPr>
          <a:xfrm>
            <a:off x="6865492" y="2811695"/>
            <a:ext cx="3135231" cy="407397"/>
          </a:xfrm>
          <a:prstGeom prst="rect">
            <a:avLst/>
          </a:prstGeom>
        </p:spPr>
        <p:txBody>
          <a:bodyPr lIns="0" tIns="0" rIns="0" bIns="0" rtlCol="0" anchor="t">
            <a:spAutoFit/>
          </a:bodyPr>
          <a:lstStyle/>
          <a:p>
            <a:pPr algn="l">
              <a:lnSpc>
                <a:spcPts val="3270"/>
              </a:lnSpc>
              <a:spcBef>
                <a:spcPct val="0"/>
              </a:spcBef>
            </a:pPr>
            <a:r>
              <a:rPr lang="en-US" sz="2335">
                <a:solidFill>
                  <a:srgbClr val="000000"/>
                </a:solidFill>
                <a:latin typeface="Poppins"/>
                <a:ea typeface="Poppins"/>
                <a:cs typeface="Poppins"/>
                <a:sym typeface="Poppins"/>
              </a:rPr>
              <a:t>Doctor of Science </a:t>
            </a:r>
          </a:p>
        </p:txBody>
      </p:sp>
      <p:pic>
        <p:nvPicPr>
          <p:cNvPr id="41" name="Picture 41"/>
          <p:cNvPicPr>
            <a:picLocks noChangeAspect="1"/>
          </p:cNvPicPr>
          <p:nvPr/>
        </p:nvPicPr>
        <p:blipFill>
          <a:blip r:embed="rId24"/>
          <a:stretch>
            <a:fillRect/>
          </a:stretch>
        </p:blipFill>
        <p:spPr>
          <a:xfrm>
            <a:off x="9710318" y="1416189"/>
            <a:ext cx="3141954" cy="872522"/>
          </a:xfrm>
          <a:prstGeom prst="rect">
            <a:avLst/>
          </a:prstGeom>
        </p:spPr>
      </p:pic>
      <p:pic>
        <p:nvPicPr>
          <p:cNvPr id="42" name="Picture 42"/>
          <p:cNvPicPr>
            <a:picLocks noChangeAspect="1"/>
          </p:cNvPicPr>
          <p:nvPr/>
        </p:nvPicPr>
        <p:blipFill>
          <a:blip r:embed="rId25"/>
          <a:stretch>
            <a:fillRect/>
          </a:stretch>
        </p:blipFill>
        <p:spPr>
          <a:xfrm>
            <a:off x="9725338" y="1826916"/>
            <a:ext cx="2961722" cy="842483"/>
          </a:xfrm>
          <a:prstGeom prst="rect">
            <a:avLst/>
          </a:prstGeom>
        </p:spPr>
      </p:pic>
      <p:pic>
        <p:nvPicPr>
          <p:cNvPr id="43" name="Picture 43"/>
          <p:cNvPicPr>
            <a:picLocks noChangeAspect="1"/>
          </p:cNvPicPr>
          <p:nvPr/>
        </p:nvPicPr>
        <p:blipFill>
          <a:blip r:embed="rId26"/>
          <a:stretch>
            <a:fillRect/>
          </a:stretch>
        </p:blipFill>
        <p:spPr>
          <a:xfrm>
            <a:off x="9711074" y="2211284"/>
            <a:ext cx="3132886" cy="871011"/>
          </a:xfrm>
          <a:prstGeom prst="rect">
            <a:avLst/>
          </a:prstGeom>
        </p:spPr>
      </p:pic>
      <p:pic>
        <p:nvPicPr>
          <p:cNvPr id="44" name="Picture 44"/>
          <p:cNvPicPr>
            <a:picLocks noChangeAspect="1"/>
          </p:cNvPicPr>
          <p:nvPr/>
        </p:nvPicPr>
        <p:blipFill>
          <a:blip r:embed="rId27"/>
          <a:stretch>
            <a:fillRect/>
          </a:stretch>
        </p:blipFill>
        <p:spPr>
          <a:xfrm>
            <a:off x="9712996" y="2621256"/>
            <a:ext cx="3109830" cy="867168"/>
          </a:xfrm>
          <a:prstGeom prst="rect">
            <a:avLst/>
          </a:prstGeom>
        </p:spPr>
      </p:pic>
      <p:pic>
        <p:nvPicPr>
          <p:cNvPr id="45" name="Picture 45"/>
          <p:cNvPicPr>
            <a:picLocks noChangeAspect="1"/>
          </p:cNvPicPr>
          <p:nvPr/>
        </p:nvPicPr>
        <p:blipFill>
          <a:blip r:embed="rId28"/>
          <a:stretch>
            <a:fillRect/>
          </a:stretch>
        </p:blipFill>
        <p:spPr>
          <a:xfrm>
            <a:off x="9712356" y="3053458"/>
            <a:ext cx="3117505" cy="868447"/>
          </a:xfrm>
          <a:prstGeom prst="rect">
            <a:avLst/>
          </a:prstGeom>
        </p:spPr>
      </p:pic>
      <p:sp>
        <p:nvSpPr>
          <p:cNvPr id="46" name="TextBox 46"/>
          <p:cNvSpPr txBox="1"/>
          <p:nvPr/>
        </p:nvSpPr>
        <p:spPr>
          <a:xfrm>
            <a:off x="4224700" y="7128168"/>
            <a:ext cx="6484266" cy="426335"/>
          </a:xfrm>
          <a:prstGeom prst="rect">
            <a:avLst/>
          </a:prstGeom>
        </p:spPr>
        <p:txBody>
          <a:bodyPr wrap="square" lIns="0" tIns="0" rIns="0" bIns="0" rtlCol="0" anchor="t">
            <a:spAutoFit/>
          </a:bodyPr>
          <a:lstStyle/>
          <a:p>
            <a:pPr algn="ctr">
              <a:lnSpc>
                <a:spcPts val="3499"/>
              </a:lnSpc>
              <a:spcBef>
                <a:spcPct val="0"/>
              </a:spcBef>
            </a:pPr>
            <a:r>
              <a:rPr lang="en-US" sz="2499" b="1" dirty="0">
                <a:solidFill>
                  <a:srgbClr val="000000"/>
                </a:solidFill>
                <a:latin typeface="Poppins Bold"/>
                <a:ea typeface="Poppins Bold"/>
                <a:cs typeface="Poppins Bold"/>
                <a:sym typeface="Poppins Bold"/>
              </a:rPr>
              <a:t>Current professional status abroad</a:t>
            </a:r>
          </a:p>
        </p:txBody>
      </p:sp>
      <p:grpSp>
        <p:nvGrpSpPr>
          <p:cNvPr id="47" name="Group 47"/>
          <p:cNvGrpSpPr/>
          <p:nvPr/>
        </p:nvGrpSpPr>
        <p:grpSpPr>
          <a:xfrm>
            <a:off x="58888" y="8333326"/>
            <a:ext cx="6102701" cy="601071"/>
            <a:chOff x="0" y="0"/>
            <a:chExt cx="8136934" cy="801428"/>
          </a:xfrm>
        </p:grpSpPr>
        <p:sp>
          <p:nvSpPr>
            <p:cNvPr id="48" name="TextBox 48"/>
            <p:cNvSpPr txBox="1"/>
            <p:nvPr/>
          </p:nvSpPr>
          <p:spPr>
            <a:xfrm>
              <a:off x="0" y="-47625"/>
              <a:ext cx="4641662" cy="849053"/>
            </a:xfrm>
            <a:prstGeom prst="rect">
              <a:avLst/>
            </a:prstGeom>
          </p:spPr>
          <p:txBody>
            <a:bodyPr lIns="0" tIns="0" rIns="0" bIns="0" rtlCol="0" anchor="t">
              <a:spAutoFit/>
            </a:bodyPr>
            <a:lstStyle/>
            <a:p>
              <a:pPr algn="l">
                <a:lnSpc>
                  <a:spcPts val="2570"/>
                </a:lnSpc>
                <a:spcBef>
                  <a:spcPct val="0"/>
                </a:spcBef>
              </a:pPr>
              <a:r>
                <a:rPr lang="en-US" sz="1835">
                  <a:solidFill>
                    <a:srgbClr val="000000"/>
                  </a:solidFill>
                  <a:latin typeface="Poppins"/>
                  <a:ea typeface="Poppins"/>
                  <a:cs typeface="Poppins"/>
                  <a:sym typeface="Poppins"/>
                </a:rPr>
                <a:t>I work remotely for a Ukrainian institution</a:t>
              </a:r>
            </a:p>
          </p:txBody>
        </p:sp>
        <p:pic>
          <p:nvPicPr>
            <p:cNvPr id="49" name="Picture 49"/>
            <p:cNvPicPr>
              <a:picLocks noChangeAspect="1"/>
            </p:cNvPicPr>
            <p:nvPr/>
          </p:nvPicPr>
          <p:blipFill>
            <a:blip r:embed="rId29"/>
            <a:stretch>
              <a:fillRect/>
            </a:stretch>
          </p:blipFill>
          <p:spPr>
            <a:xfrm>
              <a:off x="4301460" y="-180540"/>
              <a:ext cx="4184154" cy="1162509"/>
            </a:xfrm>
            <a:prstGeom prst="rect">
              <a:avLst/>
            </a:prstGeom>
          </p:spPr>
        </p:pic>
      </p:grpSp>
      <p:grpSp>
        <p:nvGrpSpPr>
          <p:cNvPr id="50" name="Group 50"/>
          <p:cNvGrpSpPr/>
          <p:nvPr/>
        </p:nvGrpSpPr>
        <p:grpSpPr>
          <a:xfrm>
            <a:off x="58888" y="7645693"/>
            <a:ext cx="6362338" cy="601071"/>
            <a:chOff x="0" y="0"/>
            <a:chExt cx="8483117" cy="801428"/>
          </a:xfrm>
        </p:grpSpPr>
        <p:sp>
          <p:nvSpPr>
            <p:cNvPr id="51" name="TextBox 51"/>
            <p:cNvSpPr txBox="1"/>
            <p:nvPr/>
          </p:nvSpPr>
          <p:spPr>
            <a:xfrm>
              <a:off x="0" y="-47625"/>
              <a:ext cx="4641662" cy="849053"/>
            </a:xfrm>
            <a:prstGeom prst="rect">
              <a:avLst/>
            </a:prstGeom>
          </p:spPr>
          <p:txBody>
            <a:bodyPr lIns="0" tIns="0" rIns="0" bIns="0" rtlCol="0" anchor="t">
              <a:spAutoFit/>
            </a:bodyPr>
            <a:lstStyle/>
            <a:p>
              <a:pPr algn="l">
                <a:lnSpc>
                  <a:spcPts val="2570"/>
                </a:lnSpc>
                <a:spcBef>
                  <a:spcPct val="0"/>
                </a:spcBef>
              </a:pPr>
              <a:r>
                <a:rPr lang="en-US" sz="1835">
                  <a:solidFill>
                    <a:srgbClr val="000000"/>
                  </a:solidFill>
                  <a:latin typeface="Poppins"/>
                  <a:ea typeface="Poppins"/>
                  <a:cs typeface="Poppins"/>
                  <a:sym typeface="Poppins"/>
                </a:rPr>
                <a:t>I work for a foreign academic institution (temporarily)</a:t>
              </a:r>
            </a:p>
          </p:txBody>
        </p:sp>
        <p:pic>
          <p:nvPicPr>
            <p:cNvPr id="52" name="Picture 52"/>
            <p:cNvPicPr>
              <a:picLocks noChangeAspect="1"/>
            </p:cNvPicPr>
            <p:nvPr/>
          </p:nvPicPr>
          <p:blipFill>
            <a:blip r:embed="rId30"/>
            <a:stretch>
              <a:fillRect/>
            </a:stretch>
          </p:blipFill>
          <p:spPr>
            <a:xfrm>
              <a:off x="4268508" y="-230746"/>
              <a:ext cx="4597756" cy="1231443"/>
            </a:xfrm>
            <a:prstGeom prst="rect">
              <a:avLst/>
            </a:prstGeom>
          </p:spPr>
        </p:pic>
      </p:grpSp>
      <p:grpSp>
        <p:nvGrpSpPr>
          <p:cNvPr id="53" name="Group 53"/>
          <p:cNvGrpSpPr/>
          <p:nvPr/>
        </p:nvGrpSpPr>
        <p:grpSpPr>
          <a:xfrm>
            <a:off x="58888" y="9020959"/>
            <a:ext cx="6324093" cy="601071"/>
            <a:chOff x="0" y="0"/>
            <a:chExt cx="8432124" cy="801428"/>
          </a:xfrm>
        </p:grpSpPr>
        <p:sp>
          <p:nvSpPr>
            <p:cNvPr id="54" name="TextBox 54"/>
            <p:cNvSpPr txBox="1"/>
            <p:nvPr/>
          </p:nvSpPr>
          <p:spPr>
            <a:xfrm>
              <a:off x="0" y="-47625"/>
              <a:ext cx="4859400" cy="849053"/>
            </a:xfrm>
            <a:prstGeom prst="rect">
              <a:avLst/>
            </a:prstGeom>
          </p:spPr>
          <p:txBody>
            <a:bodyPr lIns="0" tIns="0" rIns="0" bIns="0" rtlCol="0" anchor="t">
              <a:spAutoFit/>
            </a:bodyPr>
            <a:lstStyle/>
            <a:p>
              <a:pPr algn="l">
                <a:lnSpc>
                  <a:spcPts val="2570"/>
                </a:lnSpc>
                <a:spcBef>
                  <a:spcPct val="0"/>
                </a:spcBef>
              </a:pPr>
              <a:r>
                <a:rPr lang="en-US" sz="1835">
                  <a:solidFill>
                    <a:srgbClr val="000000"/>
                  </a:solidFill>
                  <a:latin typeface="Poppins"/>
                  <a:ea typeface="Poppins"/>
                  <a:cs typeface="Poppins"/>
                  <a:sym typeface="Poppins"/>
                </a:rPr>
                <a:t>I work for a foreign academic institution (permanently)</a:t>
              </a:r>
            </a:p>
          </p:txBody>
        </p:sp>
        <p:pic>
          <p:nvPicPr>
            <p:cNvPr id="55" name="Picture 55"/>
            <p:cNvPicPr>
              <a:picLocks noChangeAspect="1"/>
            </p:cNvPicPr>
            <p:nvPr/>
          </p:nvPicPr>
          <p:blipFill>
            <a:blip r:embed="rId31"/>
            <a:stretch>
              <a:fillRect/>
            </a:stretch>
          </p:blipFill>
          <p:spPr>
            <a:xfrm>
              <a:off x="4261085" y="-245563"/>
              <a:ext cx="4550225" cy="1223521"/>
            </a:xfrm>
            <a:prstGeom prst="rect">
              <a:avLst/>
            </a:prstGeom>
          </p:spPr>
        </p:pic>
      </p:grpSp>
      <p:grpSp>
        <p:nvGrpSpPr>
          <p:cNvPr id="56" name="Group 56"/>
          <p:cNvGrpSpPr/>
          <p:nvPr/>
        </p:nvGrpSpPr>
        <p:grpSpPr>
          <a:xfrm>
            <a:off x="6575326" y="7705834"/>
            <a:ext cx="6192587" cy="348863"/>
            <a:chOff x="0" y="0"/>
            <a:chExt cx="8256783" cy="465150"/>
          </a:xfrm>
        </p:grpSpPr>
        <p:sp>
          <p:nvSpPr>
            <p:cNvPr id="57" name="TextBox 57"/>
            <p:cNvSpPr txBox="1"/>
            <p:nvPr/>
          </p:nvSpPr>
          <p:spPr>
            <a:xfrm>
              <a:off x="0" y="12836"/>
              <a:ext cx="4641662" cy="417253"/>
            </a:xfrm>
            <a:prstGeom prst="rect">
              <a:avLst/>
            </a:prstGeom>
          </p:spPr>
          <p:txBody>
            <a:bodyPr lIns="0" tIns="0" rIns="0" bIns="0" rtlCol="0" anchor="t">
              <a:spAutoFit/>
            </a:bodyPr>
            <a:lstStyle/>
            <a:p>
              <a:pPr algn="l">
                <a:lnSpc>
                  <a:spcPts val="2570"/>
                </a:lnSpc>
                <a:spcBef>
                  <a:spcPct val="0"/>
                </a:spcBef>
              </a:pPr>
              <a:r>
                <a:rPr lang="en-US" sz="1835">
                  <a:solidFill>
                    <a:srgbClr val="000000"/>
                  </a:solidFill>
                  <a:latin typeface="Poppins"/>
                  <a:ea typeface="Poppins"/>
                  <a:cs typeface="Poppins"/>
                  <a:sym typeface="Poppins"/>
                </a:rPr>
                <a:t>I work for an NGO</a:t>
              </a:r>
            </a:p>
          </p:txBody>
        </p:sp>
        <p:pic>
          <p:nvPicPr>
            <p:cNvPr id="58" name="Picture 58"/>
            <p:cNvPicPr>
              <a:picLocks noChangeAspect="1"/>
            </p:cNvPicPr>
            <p:nvPr/>
          </p:nvPicPr>
          <p:blipFill>
            <a:blip r:embed="rId32"/>
            <a:stretch>
              <a:fillRect/>
            </a:stretch>
          </p:blipFill>
          <p:spPr>
            <a:xfrm>
              <a:off x="4300466" y="-359665"/>
              <a:ext cx="4315982" cy="1184480"/>
            </a:xfrm>
            <a:prstGeom prst="rect">
              <a:avLst/>
            </a:prstGeom>
          </p:spPr>
        </p:pic>
      </p:grpSp>
      <p:grpSp>
        <p:nvGrpSpPr>
          <p:cNvPr id="59" name="Group 59"/>
          <p:cNvGrpSpPr/>
          <p:nvPr/>
        </p:nvGrpSpPr>
        <p:grpSpPr>
          <a:xfrm>
            <a:off x="6590617" y="8222971"/>
            <a:ext cx="6205041" cy="348863"/>
            <a:chOff x="0" y="0"/>
            <a:chExt cx="8273388" cy="465150"/>
          </a:xfrm>
        </p:grpSpPr>
        <p:sp>
          <p:nvSpPr>
            <p:cNvPr id="60" name="TextBox 60"/>
            <p:cNvSpPr txBox="1"/>
            <p:nvPr/>
          </p:nvSpPr>
          <p:spPr>
            <a:xfrm>
              <a:off x="0" y="-30327"/>
              <a:ext cx="4859400" cy="417253"/>
            </a:xfrm>
            <a:prstGeom prst="rect">
              <a:avLst/>
            </a:prstGeom>
          </p:spPr>
          <p:txBody>
            <a:bodyPr lIns="0" tIns="0" rIns="0" bIns="0" rtlCol="0" anchor="t">
              <a:spAutoFit/>
            </a:bodyPr>
            <a:lstStyle/>
            <a:p>
              <a:pPr algn="l">
                <a:lnSpc>
                  <a:spcPts val="2570"/>
                </a:lnSpc>
                <a:spcBef>
                  <a:spcPct val="0"/>
                </a:spcBef>
              </a:pPr>
              <a:r>
                <a:rPr lang="en-US" sz="1835">
                  <a:solidFill>
                    <a:srgbClr val="000000"/>
                  </a:solidFill>
                  <a:latin typeface="Poppins"/>
                  <a:ea typeface="Poppins"/>
                  <a:cs typeface="Poppins"/>
                  <a:sym typeface="Poppins"/>
                </a:rPr>
                <a:t>I work for a private company</a:t>
              </a:r>
            </a:p>
          </p:txBody>
        </p:sp>
        <p:pic>
          <p:nvPicPr>
            <p:cNvPr id="61" name="Picture 61"/>
            <p:cNvPicPr>
              <a:picLocks noChangeAspect="1"/>
            </p:cNvPicPr>
            <p:nvPr/>
          </p:nvPicPr>
          <p:blipFill>
            <a:blip r:embed="rId33"/>
            <a:stretch>
              <a:fillRect/>
            </a:stretch>
          </p:blipFill>
          <p:spPr>
            <a:xfrm>
              <a:off x="4351677" y="-356519"/>
              <a:ext cx="4278230" cy="1178188"/>
            </a:xfrm>
            <a:prstGeom prst="rect">
              <a:avLst/>
            </a:prstGeom>
          </p:spPr>
        </p:pic>
      </p:grpSp>
      <p:grpSp>
        <p:nvGrpSpPr>
          <p:cNvPr id="62" name="Group 62"/>
          <p:cNvGrpSpPr/>
          <p:nvPr/>
        </p:nvGrpSpPr>
        <p:grpSpPr>
          <a:xfrm>
            <a:off x="6575326" y="9257247"/>
            <a:ext cx="6149442" cy="348863"/>
            <a:chOff x="0" y="0"/>
            <a:chExt cx="8199256" cy="465150"/>
          </a:xfrm>
        </p:grpSpPr>
        <p:sp>
          <p:nvSpPr>
            <p:cNvPr id="63" name="TextBox 63"/>
            <p:cNvSpPr txBox="1"/>
            <p:nvPr/>
          </p:nvSpPr>
          <p:spPr>
            <a:xfrm>
              <a:off x="0" y="-30327"/>
              <a:ext cx="4859400" cy="417253"/>
            </a:xfrm>
            <a:prstGeom prst="rect">
              <a:avLst/>
            </a:prstGeom>
          </p:spPr>
          <p:txBody>
            <a:bodyPr lIns="0" tIns="0" rIns="0" bIns="0" rtlCol="0" anchor="t">
              <a:spAutoFit/>
            </a:bodyPr>
            <a:lstStyle/>
            <a:p>
              <a:pPr algn="l">
                <a:lnSpc>
                  <a:spcPts val="2570"/>
                </a:lnSpc>
                <a:spcBef>
                  <a:spcPct val="0"/>
                </a:spcBef>
              </a:pPr>
              <a:r>
                <a:rPr lang="en-US" sz="1835">
                  <a:solidFill>
                    <a:srgbClr val="000000"/>
                  </a:solidFill>
                  <a:latin typeface="Poppins"/>
                  <a:ea typeface="Poppins"/>
                  <a:cs typeface="Poppins"/>
                  <a:sym typeface="Poppins"/>
                </a:rPr>
                <a:t>I work for a think tank</a:t>
              </a:r>
            </a:p>
          </p:txBody>
        </p:sp>
        <p:pic>
          <p:nvPicPr>
            <p:cNvPr id="64" name="Picture 64"/>
            <p:cNvPicPr>
              <a:picLocks noChangeAspect="1"/>
            </p:cNvPicPr>
            <p:nvPr/>
          </p:nvPicPr>
          <p:blipFill>
            <a:blip r:embed="rId34"/>
            <a:stretch>
              <a:fillRect/>
            </a:stretch>
          </p:blipFill>
          <p:spPr>
            <a:xfrm>
              <a:off x="4359090" y="-349106"/>
              <a:ext cx="4189271" cy="1163362"/>
            </a:xfrm>
            <a:prstGeom prst="rect">
              <a:avLst/>
            </a:prstGeom>
          </p:spPr>
        </p:pic>
      </p:grpSp>
      <p:grpSp>
        <p:nvGrpSpPr>
          <p:cNvPr id="65" name="Group 65"/>
          <p:cNvGrpSpPr/>
          <p:nvPr/>
        </p:nvGrpSpPr>
        <p:grpSpPr>
          <a:xfrm>
            <a:off x="58888" y="9708592"/>
            <a:ext cx="6338082" cy="348863"/>
            <a:chOff x="0" y="0"/>
            <a:chExt cx="8450776" cy="465150"/>
          </a:xfrm>
        </p:grpSpPr>
        <p:sp>
          <p:nvSpPr>
            <p:cNvPr id="66" name="TextBox 66"/>
            <p:cNvSpPr txBox="1"/>
            <p:nvPr/>
          </p:nvSpPr>
          <p:spPr>
            <a:xfrm>
              <a:off x="0" y="-30327"/>
              <a:ext cx="4859400" cy="417253"/>
            </a:xfrm>
            <a:prstGeom prst="rect">
              <a:avLst/>
            </a:prstGeom>
          </p:spPr>
          <p:txBody>
            <a:bodyPr lIns="0" tIns="0" rIns="0" bIns="0" rtlCol="0" anchor="t">
              <a:spAutoFit/>
            </a:bodyPr>
            <a:lstStyle/>
            <a:p>
              <a:pPr algn="l">
                <a:lnSpc>
                  <a:spcPts val="2570"/>
                </a:lnSpc>
                <a:spcBef>
                  <a:spcPct val="0"/>
                </a:spcBef>
              </a:pPr>
              <a:r>
                <a:rPr lang="en-US" sz="1835">
                  <a:solidFill>
                    <a:srgbClr val="000000"/>
                  </a:solidFill>
                  <a:latin typeface="Poppins"/>
                  <a:ea typeface="Poppins"/>
                  <a:cs typeface="Poppins"/>
                  <a:sym typeface="Poppins"/>
                </a:rPr>
                <a:t>I receive a scholarship/grant</a:t>
              </a:r>
            </a:p>
          </p:txBody>
        </p:sp>
        <p:pic>
          <p:nvPicPr>
            <p:cNvPr id="67" name="Picture 67"/>
            <p:cNvPicPr>
              <a:picLocks noChangeAspect="1"/>
            </p:cNvPicPr>
            <p:nvPr/>
          </p:nvPicPr>
          <p:blipFill>
            <a:blip r:embed="rId35"/>
            <a:stretch>
              <a:fillRect/>
            </a:stretch>
          </p:blipFill>
          <p:spPr>
            <a:xfrm>
              <a:off x="4333938" y="-374258"/>
              <a:ext cx="4491096" cy="1213666"/>
            </a:xfrm>
            <a:prstGeom prst="rect">
              <a:avLst/>
            </a:prstGeom>
          </p:spPr>
        </p:pic>
      </p:grpSp>
      <p:grpSp>
        <p:nvGrpSpPr>
          <p:cNvPr id="68" name="Group 68"/>
          <p:cNvGrpSpPr/>
          <p:nvPr/>
        </p:nvGrpSpPr>
        <p:grpSpPr>
          <a:xfrm>
            <a:off x="6590617" y="8740109"/>
            <a:ext cx="6208832" cy="348863"/>
            <a:chOff x="0" y="0"/>
            <a:chExt cx="8278442" cy="465150"/>
          </a:xfrm>
        </p:grpSpPr>
        <p:sp>
          <p:nvSpPr>
            <p:cNvPr id="69" name="TextBox 69"/>
            <p:cNvSpPr txBox="1"/>
            <p:nvPr/>
          </p:nvSpPr>
          <p:spPr>
            <a:xfrm>
              <a:off x="0" y="-30327"/>
              <a:ext cx="4859400" cy="417253"/>
            </a:xfrm>
            <a:prstGeom prst="rect">
              <a:avLst/>
            </a:prstGeom>
          </p:spPr>
          <p:txBody>
            <a:bodyPr lIns="0" tIns="0" rIns="0" bIns="0" rtlCol="0" anchor="t">
              <a:spAutoFit/>
            </a:bodyPr>
            <a:lstStyle/>
            <a:p>
              <a:pPr algn="l">
                <a:lnSpc>
                  <a:spcPts val="2570"/>
                </a:lnSpc>
                <a:spcBef>
                  <a:spcPct val="0"/>
                </a:spcBef>
              </a:pPr>
              <a:r>
                <a:rPr lang="en-US" sz="1835">
                  <a:solidFill>
                    <a:srgbClr val="000000"/>
                  </a:solidFill>
                  <a:latin typeface="Poppins"/>
                  <a:ea typeface="Poppins"/>
                  <a:cs typeface="Poppins"/>
                  <a:sym typeface="Poppins"/>
                </a:rPr>
                <a:t>I am currently unemployed</a:t>
              </a:r>
            </a:p>
          </p:txBody>
        </p:sp>
        <p:pic>
          <p:nvPicPr>
            <p:cNvPr id="70" name="Picture 70"/>
            <p:cNvPicPr>
              <a:picLocks noChangeAspect="1"/>
            </p:cNvPicPr>
            <p:nvPr/>
          </p:nvPicPr>
          <p:blipFill>
            <a:blip r:embed="rId36"/>
            <a:stretch>
              <a:fillRect/>
            </a:stretch>
          </p:blipFill>
          <p:spPr>
            <a:xfrm>
              <a:off x="4351171" y="-357025"/>
              <a:ext cx="4284295" cy="1179199"/>
            </a:xfrm>
            <a:prstGeom prst="rect">
              <a:avLst/>
            </a:prstGeom>
          </p:spPr>
        </p:pic>
      </p:grpSp>
      <p:grpSp>
        <p:nvGrpSpPr>
          <p:cNvPr id="71" name="Group 71"/>
          <p:cNvGrpSpPr/>
          <p:nvPr/>
        </p:nvGrpSpPr>
        <p:grpSpPr>
          <a:xfrm>
            <a:off x="6590617" y="9774384"/>
            <a:ext cx="6149442" cy="348863"/>
            <a:chOff x="0" y="0"/>
            <a:chExt cx="8199256" cy="465150"/>
          </a:xfrm>
        </p:grpSpPr>
        <p:sp>
          <p:nvSpPr>
            <p:cNvPr id="72" name="TextBox 72"/>
            <p:cNvSpPr txBox="1"/>
            <p:nvPr/>
          </p:nvSpPr>
          <p:spPr>
            <a:xfrm>
              <a:off x="0" y="-30327"/>
              <a:ext cx="4859400" cy="417253"/>
            </a:xfrm>
            <a:prstGeom prst="rect">
              <a:avLst/>
            </a:prstGeom>
          </p:spPr>
          <p:txBody>
            <a:bodyPr lIns="0" tIns="0" rIns="0" bIns="0" rtlCol="0" anchor="t">
              <a:spAutoFit/>
            </a:bodyPr>
            <a:lstStyle/>
            <a:p>
              <a:pPr algn="l">
                <a:lnSpc>
                  <a:spcPts val="2570"/>
                </a:lnSpc>
                <a:spcBef>
                  <a:spcPct val="0"/>
                </a:spcBef>
              </a:pPr>
              <a:r>
                <a:rPr lang="en-US" sz="1835">
                  <a:solidFill>
                    <a:srgbClr val="000000"/>
                  </a:solidFill>
                  <a:latin typeface="Poppins"/>
                  <a:ea typeface="Poppins"/>
                  <a:cs typeface="Poppins"/>
                  <a:sym typeface="Poppins"/>
                </a:rPr>
                <a:t>I am retired</a:t>
              </a:r>
            </a:p>
          </p:txBody>
        </p:sp>
        <p:pic>
          <p:nvPicPr>
            <p:cNvPr id="73" name="Picture 73"/>
            <p:cNvPicPr>
              <a:picLocks noChangeAspect="1"/>
            </p:cNvPicPr>
            <p:nvPr/>
          </p:nvPicPr>
          <p:blipFill>
            <a:blip r:embed="rId37"/>
            <a:stretch>
              <a:fillRect/>
            </a:stretch>
          </p:blipFill>
          <p:spPr>
            <a:xfrm>
              <a:off x="4359090" y="-349106"/>
              <a:ext cx="4189271" cy="1163362"/>
            </a:xfrm>
            <a:prstGeom prst="rect">
              <a:avLst/>
            </a:prstGeom>
          </p:spPr>
        </p:pic>
      </p:grpSp>
      <p:sp>
        <p:nvSpPr>
          <p:cNvPr id="74" name="Freeform 74"/>
          <p:cNvSpPr/>
          <p:nvPr/>
        </p:nvSpPr>
        <p:spPr>
          <a:xfrm>
            <a:off x="15642698" y="2343656"/>
            <a:ext cx="1045181" cy="705497"/>
          </a:xfrm>
          <a:custGeom>
            <a:avLst/>
            <a:gdLst/>
            <a:ahLst/>
            <a:cxnLst/>
            <a:rect l="l" t="t" r="r" b="b"/>
            <a:pathLst>
              <a:path w="1045181" h="705497">
                <a:moveTo>
                  <a:pt x="0" y="0"/>
                </a:moveTo>
                <a:lnTo>
                  <a:pt x="1045181" y="0"/>
                </a:lnTo>
                <a:lnTo>
                  <a:pt x="1045181" y="705498"/>
                </a:lnTo>
                <a:lnTo>
                  <a:pt x="0" y="705498"/>
                </a:lnTo>
                <a:lnTo>
                  <a:pt x="0" y="0"/>
                </a:lnTo>
                <a:close/>
              </a:path>
            </a:pathLst>
          </a:custGeom>
          <a:blipFill>
            <a:blip r:embed="rId38"/>
            <a:stretch>
              <a:fillRect/>
            </a:stretch>
          </a:blipFill>
        </p:spPr>
        <p:txBody>
          <a:bodyPr/>
          <a:lstStyle/>
          <a:p>
            <a:endParaRPr lang="en-GB"/>
          </a:p>
        </p:txBody>
      </p:sp>
      <p:sp>
        <p:nvSpPr>
          <p:cNvPr id="75" name="Freeform 75"/>
          <p:cNvSpPr/>
          <p:nvPr/>
        </p:nvSpPr>
        <p:spPr>
          <a:xfrm>
            <a:off x="13650604" y="4843194"/>
            <a:ext cx="518397" cy="1057953"/>
          </a:xfrm>
          <a:custGeom>
            <a:avLst/>
            <a:gdLst/>
            <a:ahLst/>
            <a:cxnLst/>
            <a:rect l="l" t="t" r="r" b="b"/>
            <a:pathLst>
              <a:path w="518397" h="1057953">
                <a:moveTo>
                  <a:pt x="0" y="0"/>
                </a:moveTo>
                <a:lnTo>
                  <a:pt x="518397" y="0"/>
                </a:lnTo>
                <a:lnTo>
                  <a:pt x="518397" y="1057952"/>
                </a:lnTo>
                <a:lnTo>
                  <a:pt x="0" y="1057952"/>
                </a:lnTo>
                <a:lnTo>
                  <a:pt x="0" y="0"/>
                </a:lnTo>
                <a:close/>
              </a:path>
            </a:pathLst>
          </a:custGeom>
          <a:blipFill>
            <a:blip r:embed="rId39"/>
            <a:stretch>
              <a:fillRect/>
            </a:stretch>
          </a:blipFill>
        </p:spPr>
        <p:txBody>
          <a:bodyPr/>
          <a:lstStyle/>
          <a:p>
            <a:endParaRPr lang="en-GB"/>
          </a:p>
        </p:txBody>
      </p:sp>
      <p:sp>
        <p:nvSpPr>
          <p:cNvPr id="76" name="Freeform 76"/>
          <p:cNvSpPr/>
          <p:nvPr/>
        </p:nvSpPr>
        <p:spPr>
          <a:xfrm>
            <a:off x="13363549" y="6459511"/>
            <a:ext cx="791489" cy="818076"/>
          </a:xfrm>
          <a:custGeom>
            <a:avLst/>
            <a:gdLst/>
            <a:ahLst/>
            <a:cxnLst/>
            <a:rect l="l" t="t" r="r" b="b"/>
            <a:pathLst>
              <a:path w="791489" h="818076">
                <a:moveTo>
                  <a:pt x="0" y="0"/>
                </a:moveTo>
                <a:lnTo>
                  <a:pt x="791489" y="0"/>
                </a:lnTo>
                <a:lnTo>
                  <a:pt x="791489" y="818076"/>
                </a:lnTo>
                <a:lnTo>
                  <a:pt x="0" y="818076"/>
                </a:lnTo>
                <a:lnTo>
                  <a:pt x="0" y="0"/>
                </a:lnTo>
                <a:close/>
              </a:path>
            </a:pathLst>
          </a:custGeom>
          <a:blipFill>
            <a:blip r:embed="rId40">
              <a:extLst>
                <a:ext uri="{96DAC541-7B7A-43D3-8B79-37D633B846F1}">
                  <asvg:svgBlip xmlns:asvg="http://schemas.microsoft.com/office/drawing/2016/SVG/main" r:embed="rId41"/>
                </a:ext>
              </a:extLst>
            </a:blip>
            <a:stretch>
              <a:fillRect/>
            </a:stretch>
          </a:blipFill>
        </p:spPr>
        <p:txBody>
          <a:bodyPr/>
          <a:lstStyle/>
          <a:p>
            <a:endParaRPr lang="en-GB"/>
          </a:p>
        </p:txBody>
      </p:sp>
      <p:sp>
        <p:nvSpPr>
          <p:cNvPr id="77" name="Freeform 77"/>
          <p:cNvSpPr/>
          <p:nvPr/>
        </p:nvSpPr>
        <p:spPr>
          <a:xfrm>
            <a:off x="16154632" y="4852710"/>
            <a:ext cx="832760" cy="1148635"/>
          </a:xfrm>
          <a:custGeom>
            <a:avLst/>
            <a:gdLst/>
            <a:ahLst/>
            <a:cxnLst/>
            <a:rect l="l" t="t" r="r" b="b"/>
            <a:pathLst>
              <a:path w="832760" h="1148635">
                <a:moveTo>
                  <a:pt x="0" y="0"/>
                </a:moveTo>
                <a:lnTo>
                  <a:pt x="832760" y="0"/>
                </a:lnTo>
                <a:lnTo>
                  <a:pt x="832760" y="1148635"/>
                </a:lnTo>
                <a:lnTo>
                  <a:pt x="0" y="1148635"/>
                </a:lnTo>
                <a:lnTo>
                  <a:pt x="0" y="0"/>
                </a:lnTo>
                <a:close/>
              </a:path>
            </a:pathLst>
          </a:custGeom>
          <a:blipFill>
            <a:blip r:embed="rId42"/>
            <a:stretch>
              <a:fillRect/>
            </a:stretch>
          </a:blipFill>
        </p:spPr>
        <p:txBody>
          <a:bodyPr/>
          <a:lstStyle/>
          <a:p>
            <a:endParaRPr lang="en-GB"/>
          </a:p>
        </p:txBody>
      </p:sp>
      <p:sp>
        <p:nvSpPr>
          <p:cNvPr id="78" name="TextBox 78"/>
          <p:cNvSpPr txBox="1"/>
          <p:nvPr/>
        </p:nvSpPr>
        <p:spPr>
          <a:xfrm>
            <a:off x="13438090" y="4437365"/>
            <a:ext cx="1650930" cy="384721"/>
          </a:xfrm>
          <a:prstGeom prst="rect">
            <a:avLst/>
          </a:prstGeom>
        </p:spPr>
        <p:txBody>
          <a:bodyPr wrap="square" lIns="0" tIns="0" rIns="0" bIns="0" rtlCol="0" anchor="t">
            <a:spAutoFit/>
          </a:bodyPr>
          <a:lstStyle/>
          <a:p>
            <a:pPr algn="ctr">
              <a:lnSpc>
                <a:spcPts val="2979"/>
              </a:lnSpc>
              <a:spcBef>
                <a:spcPct val="0"/>
              </a:spcBef>
            </a:pPr>
            <a:r>
              <a:rPr lang="en-US" sz="2128" dirty="0">
                <a:solidFill>
                  <a:srgbClr val="000000"/>
                </a:solidFill>
                <a:latin typeface="Poppins"/>
                <a:ea typeface="Poppins"/>
                <a:cs typeface="Poppins"/>
                <a:sym typeface="Poppins"/>
              </a:rPr>
              <a:t>Switzerland</a:t>
            </a:r>
          </a:p>
        </p:txBody>
      </p:sp>
      <p:sp>
        <p:nvSpPr>
          <p:cNvPr id="79" name="TextBox 79"/>
          <p:cNvSpPr txBox="1"/>
          <p:nvPr/>
        </p:nvSpPr>
        <p:spPr>
          <a:xfrm>
            <a:off x="14507214" y="3922836"/>
            <a:ext cx="665374" cy="376054"/>
          </a:xfrm>
          <a:prstGeom prst="rect">
            <a:avLst/>
          </a:prstGeom>
        </p:spPr>
        <p:txBody>
          <a:bodyPr lIns="0" tIns="0" rIns="0" bIns="0" rtlCol="0" anchor="t">
            <a:spAutoFit/>
          </a:bodyPr>
          <a:lstStyle/>
          <a:p>
            <a:pPr algn="ctr">
              <a:lnSpc>
                <a:spcPts val="2979"/>
              </a:lnSpc>
              <a:spcBef>
                <a:spcPct val="0"/>
              </a:spcBef>
            </a:pPr>
            <a:r>
              <a:rPr lang="en-US" sz="2128" b="1">
                <a:solidFill>
                  <a:srgbClr val="86080F"/>
                </a:solidFill>
                <a:latin typeface="Poppins Bold"/>
                <a:ea typeface="Poppins Bold"/>
                <a:cs typeface="Poppins Bold"/>
                <a:sym typeface="Poppins Bold"/>
              </a:rPr>
              <a:t>4,3%</a:t>
            </a:r>
          </a:p>
        </p:txBody>
      </p:sp>
      <p:sp>
        <p:nvSpPr>
          <p:cNvPr id="80" name="TextBox 80"/>
          <p:cNvSpPr txBox="1"/>
          <p:nvPr/>
        </p:nvSpPr>
        <p:spPr>
          <a:xfrm>
            <a:off x="13074894" y="3162244"/>
            <a:ext cx="2241305" cy="384721"/>
          </a:xfrm>
          <a:prstGeom prst="rect">
            <a:avLst/>
          </a:prstGeom>
        </p:spPr>
        <p:txBody>
          <a:bodyPr wrap="square" lIns="0" tIns="0" rIns="0" bIns="0" rtlCol="0" anchor="t">
            <a:spAutoFit/>
          </a:bodyPr>
          <a:lstStyle/>
          <a:p>
            <a:pPr algn="ctr">
              <a:lnSpc>
                <a:spcPts val="2979"/>
              </a:lnSpc>
              <a:spcBef>
                <a:spcPct val="0"/>
              </a:spcBef>
            </a:pPr>
            <a:r>
              <a:rPr lang="en-US" sz="2128" dirty="0">
                <a:solidFill>
                  <a:srgbClr val="000000"/>
                </a:solidFill>
                <a:latin typeface="Poppins"/>
                <a:ea typeface="Poppins"/>
                <a:cs typeface="Poppins"/>
                <a:sym typeface="Poppins"/>
              </a:rPr>
              <a:t>United Kingdom</a:t>
            </a:r>
          </a:p>
        </p:txBody>
      </p:sp>
      <p:sp>
        <p:nvSpPr>
          <p:cNvPr id="81" name="TextBox 81"/>
          <p:cNvSpPr txBox="1"/>
          <p:nvPr/>
        </p:nvSpPr>
        <p:spPr>
          <a:xfrm>
            <a:off x="14343719" y="2647714"/>
            <a:ext cx="848939" cy="376054"/>
          </a:xfrm>
          <a:prstGeom prst="rect">
            <a:avLst/>
          </a:prstGeom>
        </p:spPr>
        <p:txBody>
          <a:bodyPr lIns="0" tIns="0" rIns="0" bIns="0" rtlCol="0" anchor="t">
            <a:spAutoFit/>
          </a:bodyPr>
          <a:lstStyle/>
          <a:p>
            <a:pPr algn="ctr">
              <a:lnSpc>
                <a:spcPts val="2979"/>
              </a:lnSpc>
              <a:spcBef>
                <a:spcPct val="0"/>
              </a:spcBef>
            </a:pPr>
            <a:r>
              <a:rPr lang="en-US" sz="2128" b="1">
                <a:solidFill>
                  <a:srgbClr val="86080F"/>
                </a:solidFill>
                <a:latin typeface="Poppins Bold"/>
                <a:ea typeface="Poppins Bold"/>
                <a:cs typeface="Poppins Bold"/>
                <a:sym typeface="Poppins Bold"/>
              </a:rPr>
              <a:t>8,7%</a:t>
            </a:r>
          </a:p>
        </p:txBody>
      </p:sp>
      <p:sp>
        <p:nvSpPr>
          <p:cNvPr id="82" name="TextBox 82"/>
          <p:cNvSpPr txBox="1"/>
          <p:nvPr/>
        </p:nvSpPr>
        <p:spPr>
          <a:xfrm>
            <a:off x="1380915" y="2846417"/>
            <a:ext cx="891599" cy="558020"/>
          </a:xfrm>
          <a:prstGeom prst="rect">
            <a:avLst/>
          </a:prstGeom>
        </p:spPr>
        <p:txBody>
          <a:bodyPr lIns="0" tIns="0" rIns="0" bIns="0" rtlCol="0" anchor="t">
            <a:spAutoFit/>
          </a:bodyPr>
          <a:lstStyle/>
          <a:p>
            <a:pPr algn="ctr">
              <a:lnSpc>
                <a:spcPts val="4418"/>
              </a:lnSpc>
              <a:spcBef>
                <a:spcPct val="0"/>
              </a:spcBef>
            </a:pPr>
            <a:r>
              <a:rPr lang="en-US" sz="3155" b="1">
                <a:solidFill>
                  <a:srgbClr val="86080F"/>
                </a:solidFill>
                <a:latin typeface="Poppins Bold"/>
                <a:ea typeface="Poppins Bold"/>
                <a:cs typeface="Poppins Bold"/>
                <a:sym typeface="Poppins Bold"/>
              </a:rPr>
              <a:t>25%</a:t>
            </a:r>
          </a:p>
        </p:txBody>
      </p:sp>
      <p:sp>
        <p:nvSpPr>
          <p:cNvPr id="83" name="TextBox 83"/>
          <p:cNvSpPr txBox="1"/>
          <p:nvPr/>
        </p:nvSpPr>
        <p:spPr>
          <a:xfrm>
            <a:off x="253251" y="4349689"/>
            <a:ext cx="832943" cy="409437"/>
          </a:xfrm>
          <a:prstGeom prst="rect">
            <a:avLst/>
          </a:prstGeom>
        </p:spPr>
        <p:txBody>
          <a:bodyPr wrap="square" lIns="0" tIns="0" rIns="0" bIns="0" rtlCol="0" anchor="t">
            <a:spAutoFit/>
          </a:bodyPr>
          <a:lstStyle/>
          <a:p>
            <a:pPr algn="ctr">
              <a:lnSpc>
                <a:spcPts val="3181"/>
              </a:lnSpc>
              <a:spcBef>
                <a:spcPct val="0"/>
              </a:spcBef>
            </a:pPr>
            <a:r>
              <a:rPr lang="en-US" sz="2272" dirty="0">
                <a:solidFill>
                  <a:srgbClr val="000000"/>
                </a:solidFill>
                <a:latin typeface="Poppins"/>
                <a:ea typeface="Poppins"/>
                <a:cs typeface="Poppins"/>
                <a:sym typeface="Poppins"/>
              </a:rPr>
              <a:t>18-29</a:t>
            </a:r>
          </a:p>
        </p:txBody>
      </p:sp>
      <p:sp>
        <p:nvSpPr>
          <p:cNvPr id="84" name="TextBox 84"/>
          <p:cNvSpPr txBox="1"/>
          <p:nvPr/>
        </p:nvSpPr>
        <p:spPr>
          <a:xfrm>
            <a:off x="212859" y="4763827"/>
            <a:ext cx="862090" cy="409437"/>
          </a:xfrm>
          <a:prstGeom prst="rect">
            <a:avLst/>
          </a:prstGeom>
        </p:spPr>
        <p:txBody>
          <a:bodyPr lIns="0" tIns="0" rIns="0" bIns="0" rtlCol="0" anchor="t">
            <a:spAutoFit/>
          </a:bodyPr>
          <a:lstStyle/>
          <a:p>
            <a:pPr algn="ctr">
              <a:lnSpc>
                <a:spcPts val="3181"/>
              </a:lnSpc>
              <a:spcBef>
                <a:spcPct val="0"/>
              </a:spcBef>
            </a:pPr>
            <a:r>
              <a:rPr lang="en-US" sz="2272">
                <a:solidFill>
                  <a:srgbClr val="000000"/>
                </a:solidFill>
                <a:latin typeface="Poppins"/>
                <a:ea typeface="Poppins"/>
                <a:cs typeface="Poppins"/>
                <a:sym typeface="Poppins"/>
              </a:rPr>
              <a:t>30-39</a:t>
            </a:r>
          </a:p>
        </p:txBody>
      </p:sp>
      <p:sp>
        <p:nvSpPr>
          <p:cNvPr id="85" name="TextBox 85"/>
          <p:cNvSpPr txBox="1"/>
          <p:nvPr/>
        </p:nvSpPr>
        <p:spPr>
          <a:xfrm>
            <a:off x="201302" y="5171116"/>
            <a:ext cx="885203" cy="409437"/>
          </a:xfrm>
          <a:prstGeom prst="rect">
            <a:avLst/>
          </a:prstGeom>
        </p:spPr>
        <p:txBody>
          <a:bodyPr lIns="0" tIns="0" rIns="0" bIns="0" rtlCol="0" anchor="t">
            <a:spAutoFit/>
          </a:bodyPr>
          <a:lstStyle/>
          <a:p>
            <a:pPr algn="ctr">
              <a:lnSpc>
                <a:spcPts val="3181"/>
              </a:lnSpc>
              <a:spcBef>
                <a:spcPct val="0"/>
              </a:spcBef>
            </a:pPr>
            <a:r>
              <a:rPr lang="en-US" sz="2272">
                <a:solidFill>
                  <a:srgbClr val="000000"/>
                </a:solidFill>
                <a:latin typeface="Poppins"/>
                <a:ea typeface="Poppins"/>
                <a:cs typeface="Poppins"/>
                <a:sym typeface="Poppins"/>
              </a:rPr>
              <a:t>40-49</a:t>
            </a:r>
          </a:p>
        </p:txBody>
      </p:sp>
      <p:sp>
        <p:nvSpPr>
          <p:cNvPr id="86" name="TextBox 86"/>
          <p:cNvSpPr txBox="1"/>
          <p:nvPr/>
        </p:nvSpPr>
        <p:spPr>
          <a:xfrm>
            <a:off x="201612" y="5585254"/>
            <a:ext cx="884583" cy="409437"/>
          </a:xfrm>
          <a:prstGeom prst="rect">
            <a:avLst/>
          </a:prstGeom>
        </p:spPr>
        <p:txBody>
          <a:bodyPr lIns="0" tIns="0" rIns="0" bIns="0" rtlCol="0" anchor="t">
            <a:spAutoFit/>
          </a:bodyPr>
          <a:lstStyle/>
          <a:p>
            <a:pPr algn="ctr">
              <a:lnSpc>
                <a:spcPts val="3181"/>
              </a:lnSpc>
              <a:spcBef>
                <a:spcPct val="0"/>
              </a:spcBef>
            </a:pPr>
            <a:r>
              <a:rPr lang="en-US" sz="2272">
                <a:solidFill>
                  <a:srgbClr val="000000"/>
                </a:solidFill>
                <a:latin typeface="Poppins"/>
                <a:ea typeface="Poppins"/>
                <a:cs typeface="Poppins"/>
                <a:sym typeface="Poppins"/>
              </a:rPr>
              <a:t>50-59</a:t>
            </a:r>
          </a:p>
        </p:txBody>
      </p:sp>
      <p:sp>
        <p:nvSpPr>
          <p:cNvPr id="87" name="TextBox 87"/>
          <p:cNvSpPr txBox="1"/>
          <p:nvPr/>
        </p:nvSpPr>
        <p:spPr>
          <a:xfrm>
            <a:off x="199583" y="6003784"/>
            <a:ext cx="888642" cy="409437"/>
          </a:xfrm>
          <a:prstGeom prst="rect">
            <a:avLst/>
          </a:prstGeom>
        </p:spPr>
        <p:txBody>
          <a:bodyPr lIns="0" tIns="0" rIns="0" bIns="0" rtlCol="0" anchor="t">
            <a:spAutoFit/>
          </a:bodyPr>
          <a:lstStyle/>
          <a:p>
            <a:pPr algn="ctr">
              <a:lnSpc>
                <a:spcPts val="3181"/>
              </a:lnSpc>
              <a:spcBef>
                <a:spcPct val="0"/>
              </a:spcBef>
            </a:pPr>
            <a:r>
              <a:rPr lang="en-US" sz="2272">
                <a:solidFill>
                  <a:srgbClr val="000000"/>
                </a:solidFill>
                <a:latin typeface="Poppins"/>
                <a:ea typeface="Poppins"/>
                <a:cs typeface="Poppins"/>
                <a:sym typeface="Poppins"/>
              </a:rPr>
              <a:t>60-69</a:t>
            </a:r>
          </a:p>
        </p:txBody>
      </p:sp>
      <p:sp>
        <p:nvSpPr>
          <p:cNvPr id="88" name="TextBox 88"/>
          <p:cNvSpPr txBox="1"/>
          <p:nvPr/>
        </p:nvSpPr>
        <p:spPr>
          <a:xfrm>
            <a:off x="375924" y="6426341"/>
            <a:ext cx="535959" cy="409437"/>
          </a:xfrm>
          <a:prstGeom prst="rect">
            <a:avLst/>
          </a:prstGeom>
        </p:spPr>
        <p:txBody>
          <a:bodyPr lIns="0" tIns="0" rIns="0" bIns="0" rtlCol="0" anchor="t">
            <a:spAutoFit/>
          </a:bodyPr>
          <a:lstStyle/>
          <a:p>
            <a:pPr algn="ctr">
              <a:lnSpc>
                <a:spcPts val="3181"/>
              </a:lnSpc>
              <a:spcBef>
                <a:spcPct val="0"/>
              </a:spcBef>
            </a:pPr>
            <a:r>
              <a:rPr lang="en-US" sz="2272">
                <a:solidFill>
                  <a:srgbClr val="000000"/>
                </a:solidFill>
                <a:latin typeface="Poppins"/>
                <a:ea typeface="Poppins"/>
                <a:cs typeface="Poppins"/>
                <a:sym typeface="Poppins"/>
              </a:rPr>
              <a:t>70+</a:t>
            </a:r>
          </a:p>
        </p:txBody>
      </p:sp>
      <p:sp>
        <p:nvSpPr>
          <p:cNvPr id="89" name="TextBox 89"/>
          <p:cNvSpPr txBox="1"/>
          <p:nvPr/>
        </p:nvSpPr>
        <p:spPr>
          <a:xfrm>
            <a:off x="464862" y="38100"/>
            <a:ext cx="16794438" cy="594393"/>
          </a:xfrm>
          <a:prstGeom prst="rect">
            <a:avLst/>
          </a:prstGeom>
        </p:spPr>
        <p:txBody>
          <a:bodyPr lIns="0" tIns="0" rIns="0" bIns="0" rtlCol="0" anchor="t">
            <a:spAutoFit/>
          </a:bodyPr>
          <a:lstStyle/>
          <a:p>
            <a:pPr algn="l">
              <a:lnSpc>
                <a:spcPts val="4500"/>
              </a:lnSpc>
            </a:pPr>
            <a:r>
              <a:rPr lang="en-US" sz="4500" b="1" dirty="0">
                <a:solidFill>
                  <a:srgbClr val="000000"/>
                </a:solidFill>
                <a:latin typeface="Poppins Bold"/>
                <a:ea typeface="Poppins Bold"/>
                <a:cs typeface="Poppins Bold"/>
                <a:sym typeface="Poppins Bold"/>
              </a:rPr>
              <a:t>Profile of the science diaspora</a:t>
            </a:r>
            <a:r>
              <a:rPr lang="uk-UA" sz="4500" b="1" dirty="0">
                <a:solidFill>
                  <a:srgbClr val="000000"/>
                </a:solidFill>
                <a:latin typeface="Poppins Bold"/>
                <a:ea typeface="Poppins Bold"/>
                <a:cs typeface="Poppins Bold"/>
                <a:sym typeface="Poppins Bold"/>
              </a:rPr>
              <a:t> </a:t>
            </a:r>
            <a:r>
              <a:rPr lang="en-GB" sz="4500" b="1" dirty="0">
                <a:solidFill>
                  <a:srgbClr val="000000"/>
                </a:solidFill>
                <a:latin typeface="Poppins Bold"/>
                <a:ea typeface="Poppins Bold"/>
                <a:cs typeface="Poppins Bold"/>
                <a:sym typeface="Poppins Bold"/>
              </a:rPr>
              <a:t>respondents</a:t>
            </a:r>
            <a:endParaRPr lang="en-US" sz="4500" b="1" dirty="0">
              <a:solidFill>
                <a:srgbClr val="000000"/>
              </a:solidFill>
              <a:latin typeface="Poppins Bold"/>
              <a:ea typeface="Poppins Bold"/>
              <a:cs typeface="Poppins Bold"/>
              <a:sym typeface="Poppins Bold"/>
            </a:endParaRPr>
          </a:p>
        </p:txBody>
      </p:sp>
      <p:sp>
        <p:nvSpPr>
          <p:cNvPr id="90" name="TextBox 90"/>
          <p:cNvSpPr txBox="1"/>
          <p:nvPr/>
        </p:nvSpPr>
        <p:spPr>
          <a:xfrm>
            <a:off x="464862" y="1008028"/>
            <a:ext cx="1302562" cy="448841"/>
          </a:xfrm>
          <a:prstGeom prst="rect">
            <a:avLst/>
          </a:prstGeom>
        </p:spPr>
        <p:txBody>
          <a:bodyPr wrap="square" lIns="0" tIns="0" rIns="0" bIns="0" rtlCol="0" anchor="t">
            <a:spAutoFit/>
          </a:bodyPr>
          <a:lstStyle/>
          <a:p>
            <a:pPr algn="ctr">
              <a:lnSpc>
                <a:spcPts val="3499"/>
              </a:lnSpc>
              <a:spcBef>
                <a:spcPct val="0"/>
              </a:spcBef>
            </a:pPr>
            <a:r>
              <a:rPr lang="en-US" sz="2499" b="1" dirty="0">
                <a:solidFill>
                  <a:srgbClr val="000000"/>
                </a:solidFill>
                <a:latin typeface="Poppins Bold"/>
                <a:ea typeface="Poppins Bold"/>
                <a:cs typeface="Poppins Bold"/>
                <a:sym typeface="Poppins Bold"/>
              </a:rPr>
              <a:t>Gender</a:t>
            </a:r>
          </a:p>
        </p:txBody>
      </p:sp>
      <p:sp>
        <p:nvSpPr>
          <p:cNvPr id="91" name="TextBox 91"/>
          <p:cNvSpPr txBox="1"/>
          <p:nvPr/>
        </p:nvSpPr>
        <p:spPr>
          <a:xfrm>
            <a:off x="282516" y="2846417"/>
            <a:ext cx="936475" cy="558020"/>
          </a:xfrm>
          <a:prstGeom prst="rect">
            <a:avLst/>
          </a:prstGeom>
        </p:spPr>
        <p:txBody>
          <a:bodyPr lIns="0" tIns="0" rIns="0" bIns="0" rtlCol="0" anchor="t">
            <a:spAutoFit/>
          </a:bodyPr>
          <a:lstStyle/>
          <a:p>
            <a:pPr algn="ctr">
              <a:lnSpc>
                <a:spcPts val="4418"/>
              </a:lnSpc>
              <a:spcBef>
                <a:spcPct val="0"/>
              </a:spcBef>
            </a:pPr>
            <a:r>
              <a:rPr lang="en-US" sz="3155" b="1">
                <a:solidFill>
                  <a:srgbClr val="86080F"/>
                </a:solidFill>
                <a:latin typeface="Poppins Bold"/>
                <a:ea typeface="Poppins Bold"/>
                <a:cs typeface="Poppins Bold"/>
                <a:sym typeface="Poppins Bold"/>
              </a:rPr>
              <a:t>74%</a:t>
            </a:r>
          </a:p>
        </p:txBody>
      </p:sp>
      <p:sp>
        <p:nvSpPr>
          <p:cNvPr id="92" name="TextBox 92"/>
          <p:cNvSpPr txBox="1"/>
          <p:nvPr/>
        </p:nvSpPr>
        <p:spPr>
          <a:xfrm>
            <a:off x="1512434" y="3848974"/>
            <a:ext cx="645120" cy="441325"/>
          </a:xfrm>
          <a:prstGeom prst="rect">
            <a:avLst/>
          </a:prstGeom>
        </p:spPr>
        <p:txBody>
          <a:bodyPr lIns="0" tIns="0" rIns="0" bIns="0" rtlCol="0" anchor="t">
            <a:spAutoFit/>
          </a:bodyPr>
          <a:lstStyle/>
          <a:p>
            <a:pPr algn="ctr">
              <a:lnSpc>
                <a:spcPts val="3499"/>
              </a:lnSpc>
              <a:spcBef>
                <a:spcPct val="0"/>
              </a:spcBef>
            </a:pPr>
            <a:r>
              <a:rPr lang="en-US" sz="2499" b="1">
                <a:solidFill>
                  <a:srgbClr val="000000"/>
                </a:solidFill>
                <a:latin typeface="Poppins Bold"/>
                <a:ea typeface="Poppins Bold"/>
                <a:cs typeface="Poppins Bold"/>
                <a:sym typeface="Poppins Bold"/>
              </a:rPr>
              <a:t>Age</a:t>
            </a:r>
          </a:p>
        </p:txBody>
      </p:sp>
      <p:sp>
        <p:nvSpPr>
          <p:cNvPr id="93" name="TextBox 93"/>
          <p:cNvSpPr txBox="1"/>
          <p:nvPr/>
        </p:nvSpPr>
        <p:spPr>
          <a:xfrm>
            <a:off x="14973222" y="9791868"/>
            <a:ext cx="783494" cy="360303"/>
          </a:xfrm>
          <a:prstGeom prst="rect">
            <a:avLst/>
          </a:prstGeom>
        </p:spPr>
        <p:txBody>
          <a:bodyPr lIns="0" tIns="0" rIns="0" bIns="0" rtlCol="0" anchor="t">
            <a:spAutoFit/>
          </a:bodyPr>
          <a:lstStyle/>
          <a:p>
            <a:pPr algn="ctr">
              <a:lnSpc>
                <a:spcPts val="2832"/>
              </a:lnSpc>
              <a:spcBef>
                <a:spcPct val="0"/>
              </a:spcBef>
            </a:pPr>
            <a:r>
              <a:rPr lang="en-US" sz="2022">
                <a:solidFill>
                  <a:srgbClr val="000000"/>
                </a:solidFill>
                <a:latin typeface="Poppins"/>
                <a:ea typeface="Poppins"/>
                <a:cs typeface="Poppins"/>
                <a:sym typeface="Poppins"/>
              </a:rPr>
              <a:t>Other </a:t>
            </a:r>
          </a:p>
        </p:txBody>
      </p:sp>
      <p:sp>
        <p:nvSpPr>
          <p:cNvPr id="94" name="TextBox 94"/>
          <p:cNvSpPr txBox="1"/>
          <p:nvPr/>
        </p:nvSpPr>
        <p:spPr>
          <a:xfrm>
            <a:off x="15756716" y="9225573"/>
            <a:ext cx="729347" cy="360303"/>
          </a:xfrm>
          <a:prstGeom prst="rect">
            <a:avLst/>
          </a:prstGeom>
        </p:spPr>
        <p:txBody>
          <a:bodyPr lIns="0" tIns="0" rIns="0" bIns="0" rtlCol="0" anchor="t">
            <a:spAutoFit/>
          </a:bodyPr>
          <a:lstStyle/>
          <a:p>
            <a:pPr algn="ctr">
              <a:lnSpc>
                <a:spcPts val="2832"/>
              </a:lnSpc>
              <a:spcBef>
                <a:spcPct val="0"/>
              </a:spcBef>
            </a:pPr>
            <a:r>
              <a:rPr lang="en-US" sz="2022" b="1">
                <a:solidFill>
                  <a:srgbClr val="86080F"/>
                </a:solidFill>
                <a:latin typeface="Poppins Bold"/>
                <a:ea typeface="Poppins Bold"/>
                <a:cs typeface="Poppins Bold"/>
                <a:sym typeface="Poppins Bold"/>
              </a:rPr>
              <a:t>26,1%</a:t>
            </a:r>
          </a:p>
        </p:txBody>
      </p:sp>
      <p:sp>
        <p:nvSpPr>
          <p:cNvPr id="95" name="TextBox 95"/>
          <p:cNvSpPr txBox="1"/>
          <p:nvPr/>
        </p:nvSpPr>
        <p:spPr>
          <a:xfrm>
            <a:off x="3254703" y="1008028"/>
            <a:ext cx="2403294" cy="426335"/>
          </a:xfrm>
          <a:prstGeom prst="rect">
            <a:avLst/>
          </a:prstGeom>
        </p:spPr>
        <p:txBody>
          <a:bodyPr wrap="square" lIns="0" tIns="0" rIns="0" bIns="0" rtlCol="0" anchor="t">
            <a:spAutoFit/>
          </a:bodyPr>
          <a:lstStyle/>
          <a:p>
            <a:pPr algn="ctr">
              <a:lnSpc>
                <a:spcPts val="3499"/>
              </a:lnSpc>
              <a:spcBef>
                <a:spcPct val="0"/>
              </a:spcBef>
            </a:pPr>
            <a:r>
              <a:rPr lang="en-US" sz="2499" b="1" dirty="0">
                <a:solidFill>
                  <a:srgbClr val="000000"/>
                </a:solidFill>
                <a:latin typeface="Poppins Bold"/>
                <a:ea typeface="Poppins Bold"/>
                <a:cs typeface="Poppins Bold"/>
                <a:sym typeface="Poppins Bold"/>
              </a:rPr>
              <a:t>Le</a:t>
            </a:r>
            <a:r>
              <a:rPr lang="en-GB" sz="2499" b="1" dirty="0">
                <a:solidFill>
                  <a:srgbClr val="000000"/>
                </a:solidFill>
                <a:latin typeface="Poppins Bold"/>
                <a:ea typeface="Poppins Bold"/>
                <a:cs typeface="Poppins Bold"/>
                <a:sym typeface="Poppins Bold"/>
              </a:rPr>
              <a:t>ft</a:t>
            </a:r>
            <a:r>
              <a:rPr lang="en-US" sz="2499" b="1" dirty="0">
                <a:solidFill>
                  <a:srgbClr val="000000"/>
                </a:solidFill>
                <a:latin typeface="Poppins Bold"/>
                <a:ea typeface="Poppins Bold"/>
                <a:cs typeface="Poppins Bold"/>
                <a:sym typeface="Poppins Bold"/>
              </a:rPr>
              <a:t> Ukraine</a:t>
            </a:r>
          </a:p>
        </p:txBody>
      </p:sp>
      <p:sp>
        <p:nvSpPr>
          <p:cNvPr id="96" name="TextBox 96"/>
          <p:cNvSpPr txBox="1"/>
          <p:nvPr/>
        </p:nvSpPr>
        <p:spPr>
          <a:xfrm>
            <a:off x="2731977" y="2399005"/>
            <a:ext cx="1614226" cy="1020408"/>
          </a:xfrm>
          <a:prstGeom prst="rect">
            <a:avLst/>
          </a:prstGeom>
        </p:spPr>
        <p:txBody>
          <a:bodyPr lIns="0" tIns="0" rIns="0" bIns="0" rtlCol="0" anchor="t">
            <a:spAutoFit/>
          </a:bodyPr>
          <a:lstStyle/>
          <a:p>
            <a:pPr algn="ctr">
              <a:lnSpc>
                <a:spcPts val="2660"/>
              </a:lnSpc>
              <a:spcBef>
                <a:spcPct val="0"/>
              </a:spcBef>
            </a:pPr>
            <a:r>
              <a:rPr lang="en-US" sz="1900" dirty="0">
                <a:solidFill>
                  <a:srgbClr val="000000"/>
                </a:solidFill>
                <a:latin typeface="Poppins"/>
                <a:ea typeface="Poppins"/>
                <a:cs typeface="Poppins"/>
                <a:sym typeface="Poppins"/>
              </a:rPr>
              <a:t>Before  </a:t>
            </a:r>
          </a:p>
          <a:p>
            <a:pPr algn="ctr">
              <a:lnSpc>
                <a:spcPts val="2660"/>
              </a:lnSpc>
              <a:spcBef>
                <a:spcPct val="0"/>
              </a:spcBef>
            </a:pPr>
            <a:r>
              <a:rPr lang="en-US" sz="1900" dirty="0">
                <a:solidFill>
                  <a:srgbClr val="000000"/>
                </a:solidFill>
                <a:latin typeface="Poppins"/>
                <a:ea typeface="Poppins"/>
                <a:cs typeface="Poppins"/>
                <a:sym typeface="Poppins"/>
              </a:rPr>
              <a:t>February</a:t>
            </a:r>
          </a:p>
          <a:p>
            <a:pPr algn="ctr">
              <a:lnSpc>
                <a:spcPts val="2660"/>
              </a:lnSpc>
              <a:spcBef>
                <a:spcPct val="0"/>
              </a:spcBef>
            </a:pPr>
            <a:r>
              <a:rPr lang="en-US" sz="1900" dirty="0">
                <a:solidFill>
                  <a:srgbClr val="000000"/>
                </a:solidFill>
                <a:latin typeface="Poppins"/>
                <a:ea typeface="Poppins"/>
                <a:cs typeface="Poppins"/>
                <a:sym typeface="Poppins"/>
              </a:rPr>
              <a:t>2022 </a:t>
            </a:r>
          </a:p>
        </p:txBody>
      </p:sp>
      <p:sp>
        <p:nvSpPr>
          <p:cNvPr id="97" name="TextBox 97"/>
          <p:cNvSpPr txBox="1"/>
          <p:nvPr/>
        </p:nvSpPr>
        <p:spPr>
          <a:xfrm>
            <a:off x="4489645" y="2399005"/>
            <a:ext cx="1614226" cy="1009015"/>
          </a:xfrm>
          <a:prstGeom prst="rect">
            <a:avLst/>
          </a:prstGeom>
        </p:spPr>
        <p:txBody>
          <a:bodyPr lIns="0" tIns="0" rIns="0" bIns="0" rtlCol="0" anchor="t">
            <a:spAutoFit/>
          </a:bodyPr>
          <a:lstStyle/>
          <a:p>
            <a:pPr algn="ctr">
              <a:lnSpc>
                <a:spcPts val="2660"/>
              </a:lnSpc>
              <a:spcBef>
                <a:spcPct val="0"/>
              </a:spcBef>
            </a:pPr>
            <a:r>
              <a:rPr lang="en-US" sz="1900">
                <a:solidFill>
                  <a:srgbClr val="000000"/>
                </a:solidFill>
                <a:latin typeface="Poppins"/>
                <a:ea typeface="Poppins"/>
                <a:cs typeface="Poppins"/>
                <a:sym typeface="Poppins"/>
              </a:rPr>
              <a:t>After </a:t>
            </a:r>
          </a:p>
          <a:p>
            <a:pPr algn="ctr">
              <a:lnSpc>
                <a:spcPts val="2660"/>
              </a:lnSpc>
              <a:spcBef>
                <a:spcPct val="0"/>
              </a:spcBef>
            </a:pPr>
            <a:r>
              <a:rPr lang="en-US" sz="1900">
                <a:solidFill>
                  <a:srgbClr val="000000"/>
                </a:solidFill>
                <a:latin typeface="Poppins"/>
                <a:ea typeface="Poppins"/>
                <a:cs typeface="Poppins"/>
                <a:sym typeface="Poppins"/>
              </a:rPr>
              <a:t>February</a:t>
            </a:r>
          </a:p>
          <a:p>
            <a:pPr algn="ctr">
              <a:lnSpc>
                <a:spcPts val="2660"/>
              </a:lnSpc>
              <a:spcBef>
                <a:spcPct val="0"/>
              </a:spcBef>
            </a:pPr>
            <a:r>
              <a:rPr lang="en-US" sz="1900">
                <a:solidFill>
                  <a:srgbClr val="000000"/>
                </a:solidFill>
                <a:latin typeface="Poppins"/>
                <a:ea typeface="Poppins"/>
                <a:cs typeface="Poppins"/>
                <a:sym typeface="Poppins"/>
              </a:rPr>
              <a:t>2022 </a:t>
            </a:r>
          </a:p>
        </p:txBody>
      </p:sp>
      <p:sp>
        <p:nvSpPr>
          <p:cNvPr id="98" name="TextBox 98"/>
          <p:cNvSpPr txBox="1"/>
          <p:nvPr/>
        </p:nvSpPr>
        <p:spPr>
          <a:xfrm>
            <a:off x="4657136" y="1608430"/>
            <a:ext cx="1310220" cy="558020"/>
          </a:xfrm>
          <a:prstGeom prst="rect">
            <a:avLst/>
          </a:prstGeom>
        </p:spPr>
        <p:txBody>
          <a:bodyPr lIns="0" tIns="0" rIns="0" bIns="0" rtlCol="0" anchor="t">
            <a:spAutoFit/>
          </a:bodyPr>
          <a:lstStyle/>
          <a:p>
            <a:pPr algn="ctr">
              <a:lnSpc>
                <a:spcPts val="4418"/>
              </a:lnSpc>
              <a:spcBef>
                <a:spcPct val="0"/>
              </a:spcBef>
            </a:pPr>
            <a:r>
              <a:rPr lang="en-US" sz="3155" b="1">
                <a:solidFill>
                  <a:srgbClr val="86080F"/>
                </a:solidFill>
                <a:latin typeface="Poppins Bold"/>
                <a:ea typeface="Poppins Bold"/>
                <a:cs typeface="Poppins Bold"/>
                <a:sym typeface="Poppins Bold"/>
              </a:rPr>
              <a:t>66%</a:t>
            </a:r>
          </a:p>
        </p:txBody>
      </p:sp>
      <p:sp>
        <p:nvSpPr>
          <p:cNvPr id="99" name="TextBox 99"/>
          <p:cNvSpPr txBox="1"/>
          <p:nvPr/>
        </p:nvSpPr>
        <p:spPr>
          <a:xfrm>
            <a:off x="3038687" y="1608430"/>
            <a:ext cx="1186013" cy="558020"/>
          </a:xfrm>
          <a:prstGeom prst="rect">
            <a:avLst/>
          </a:prstGeom>
        </p:spPr>
        <p:txBody>
          <a:bodyPr lIns="0" tIns="0" rIns="0" bIns="0" rtlCol="0" anchor="t">
            <a:spAutoFit/>
          </a:bodyPr>
          <a:lstStyle/>
          <a:p>
            <a:pPr algn="ctr">
              <a:lnSpc>
                <a:spcPts val="4418"/>
              </a:lnSpc>
              <a:spcBef>
                <a:spcPct val="0"/>
              </a:spcBef>
            </a:pPr>
            <a:r>
              <a:rPr lang="en-US" sz="3155" b="1">
                <a:solidFill>
                  <a:srgbClr val="86080F"/>
                </a:solidFill>
                <a:latin typeface="Poppins Bold"/>
                <a:ea typeface="Poppins Bold"/>
                <a:cs typeface="Poppins Bold"/>
                <a:sym typeface="Poppins Bold"/>
              </a:rPr>
              <a:t>34%</a:t>
            </a:r>
          </a:p>
        </p:txBody>
      </p:sp>
      <p:sp>
        <p:nvSpPr>
          <p:cNvPr id="100" name="TextBox 100"/>
          <p:cNvSpPr txBox="1"/>
          <p:nvPr/>
        </p:nvSpPr>
        <p:spPr>
          <a:xfrm>
            <a:off x="13788733" y="587375"/>
            <a:ext cx="3403302" cy="441325"/>
          </a:xfrm>
          <a:prstGeom prst="rect">
            <a:avLst/>
          </a:prstGeom>
        </p:spPr>
        <p:txBody>
          <a:bodyPr lIns="0" tIns="0" rIns="0" bIns="0" rtlCol="0" anchor="t">
            <a:spAutoFit/>
          </a:bodyPr>
          <a:lstStyle/>
          <a:p>
            <a:pPr algn="ctr">
              <a:lnSpc>
                <a:spcPts val="3499"/>
              </a:lnSpc>
              <a:spcBef>
                <a:spcPct val="0"/>
              </a:spcBef>
            </a:pPr>
            <a:r>
              <a:rPr lang="en-US" sz="2499" b="1">
                <a:solidFill>
                  <a:srgbClr val="000000"/>
                </a:solidFill>
                <a:latin typeface="Poppins Bold"/>
                <a:ea typeface="Poppins Bold"/>
                <a:cs typeface="Poppins Bold"/>
                <a:sym typeface="Poppins Bold"/>
              </a:rPr>
              <a:t>Country of residence</a:t>
            </a:r>
          </a:p>
        </p:txBody>
      </p:sp>
      <p:sp>
        <p:nvSpPr>
          <p:cNvPr id="101" name="TextBox 101"/>
          <p:cNvSpPr txBox="1"/>
          <p:nvPr/>
        </p:nvSpPr>
        <p:spPr>
          <a:xfrm>
            <a:off x="8348079" y="962025"/>
            <a:ext cx="2957314" cy="441325"/>
          </a:xfrm>
          <a:prstGeom prst="rect">
            <a:avLst/>
          </a:prstGeom>
        </p:spPr>
        <p:txBody>
          <a:bodyPr lIns="0" tIns="0" rIns="0" bIns="0" rtlCol="0" anchor="t">
            <a:spAutoFit/>
          </a:bodyPr>
          <a:lstStyle/>
          <a:p>
            <a:pPr algn="ctr">
              <a:lnSpc>
                <a:spcPts val="3499"/>
              </a:lnSpc>
              <a:spcBef>
                <a:spcPct val="0"/>
              </a:spcBef>
            </a:pPr>
            <a:r>
              <a:rPr lang="en-US" sz="2499" b="1">
                <a:solidFill>
                  <a:srgbClr val="000000"/>
                </a:solidFill>
                <a:latin typeface="Poppins Bold"/>
                <a:ea typeface="Poppins Bold"/>
                <a:cs typeface="Poppins Bold"/>
                <a:sym typeface="Poppins Bold"/>
              </a:rPr>
              <a:t>Level of education</a:t>
            </a:r>
          </a:p>
        </p:txBody>
      </p:sp>
      <p:sp>
        <p:nvSpPr>
          <p:cNvPr id="102" name="TextBox 102"/>
          <p:cNvSpPr txBox="1"/>
          <p:nvPr/>
        </p:nvSpPr>
        <p:spPr>
          <a:xfrm>
            <a:off x="6865492" y="2020699"/>
            <a:ext cx="3106656" cy="407397"/>
          </a:xfrm>
          <a:prstGeom prst="rect">
            <a:avLst/>
          </a:prstGeom>
        </p:spPr>
        <p:txBody>
          <a:bodyPr lIns="0" tIns="0" rIns="0" bIns="0" rtlCol="0" anchor="t">
            <a:spAutoFit/>
          </a:bodyPr>
          <a:lstStyle/>
          <a:p>
            <a:pPr algn="l">
              <a:lnSpc>
                <a:spcPts val="3270"/>
              </a:lnSpc>
              <a:spcBef>
                <a:spcPct val="0"/>
              </a:spcBef>
            </a:pPr>
            <a:r>
              <a:rPr lang="en-US" sz="2335">
                <a:solidFill>
                  <a:srgbClr val="000000"/>
                </a:solidFill>
                <a:latin typeface="Poppins"/>
                <a:ea typeface="Poppins"/>
                <a:cs typeface="Poppins"/>
                <a:sym typeface="Poppins"/>
              </a:rPr>
              <a:t>Master's degree</a:t>
            </a:r>
          </a:p>
        </p:txBody>
      </p:sp>
      <p:sp>
        <p:nvSpPr>
          <p:cNvPr id="103" name="TextBox 103"/>
          <p:cNvSpPr txBox="1"/>
          <p:nvPr/>
        </p:nvSpPr>
        <p:spPr>
          <a:xfrm>
            <a:off x="6808342" y="3210222"/>
            <a:ext cx="1030582" cy="435105"/>
          </a:xfrm>
          <a:prstGeom prst="rect">
            <a:avLst/>
          </a:prstGeom>
        </p:spPr>
        <p:txBody>
          <a:bodyPr lIns="0" tIns="0" rIns="0" bIns="0" rtlCol="0" anchor="t">
            <a:spAutoFit/>
          </a:bodyPr>
          <a:lstStyle/>
          <a:p>
            <a:pPr algn="ctr">
              <a:lnSpc>
                <a:spcPts val="3317"/>
              </a:lnSpc>
              <a:spcBef>
                <a:spcPct val="0"/>
              </a:spcBef>
            </a:pPr>
            <a:r>
              <a:rPr lang="en-US" sz="2369">
                <a:solidFill>
                  <a:srgbClr val="000000"/>
                </a:solidFill>
                <a:latin typeface="Poppins"/>
                <a:ea typeface="Poppins"/>
                <a:cs typeface="Poppins"/>
                <a:sym typeface="Poppins"/>
              </a:rPr>
              <a:t>Other </a:t>
            </a:r>
          </a:p>
        </p:txBody>
      </p:sp>
      <p:sp>
        <p:nvSpPr>
          <p:cNvPr id="104" name="TextBox 104"/>
          <p:cNvSpPr txBox="1"/>
          <p:nvPr/>
        </p:nvSpPr>
        <p:spPr>
          <a:xfrm>
            <a:off x="6899862" y="3848974"/>
            <a:ext cx="2483048" cy="441325"/>
          </a:xfrm>
          <a:prstGeom prst="rect">
            <a:avLst/>
          </a:prstGeom>
        </p:spPr>
        <p:txBody>
          <a:bodyPr lIns="0" tIns="0" rIns="0" bIns="0" rtlCol="0" anchor="t">
            <a:spAutoFit/>
          </a:bodyPr>
          <a:lstStyle/>
          <a:p>
            <a:pPr algn="ctr">
              <a:lnSpc>
                <a:spcPts val="3499"/>
              </a:lnSpc>
              <a:spcBef>
                <a:spcPct val="0"/>
              </a:spcBef>
            </a:pPr>
            <a:r>
              <a:rPr lang="en-US" sz="2499" b="1">
                <a:solidFill>
                  <a:srgbClr val="000000"/>
                </a:solidFill>
                <a:latin typeface="Poppins Bold"/>
                <a:ea typeface="Poppins Bold"/>
                <a:cs typeface="Poppins Bold"/>
                <a:sym typeface="Poppins Bold"/>
              </a:rPr>
              <a:t>Field of science</a:t>
            </a:r>
          </a:p>
        </p:txBody>
      </p:sp>
      <p:sp>
        <p:nvSpPr>
          <p:cNvPr id="105" name="TextBox 105"/>
          <p:cNvSpPr txBox="1"/>
          <p:nvPr/>
        </p:nvSpPr>
        <p:spPr>
          <a:xfrm>
            <a:off x="4407484" y="4375914"/>
            <a:ext cx="2644733" cy="375866"/>
          </a:xfrm>
          <a:prstGeom prst="rect">
            <a:avLst/>
          </a:prstGeom>
        </p:spPr>
        <p:txBody>
          <a:bodyPr lIns="0" tIns="0" rIns="0" bIns="0" rtlCol="0" anchor="t">
            <a:spAutoFit/>
          </a:bodyPr>
          <a:lstStyle/>
          <a:p>
            <a:pPr algn="l">
              <a:lnSpc>
                <a:spcPts val="2975"/>
              </a:lnSpc>
              <a:spcBef>
                <a:spcPct val="0"/>
              </a:spcBef>
            </a:pPr>
            <a:r>
              <a:rPr lang="en-US" sz="2125">
                <a:solidFill>
                  <a:srgbClr val="000000"/>
                </a:solidFill>
                <a:latin typeface="Poppins"/>
                <a:ea typeface="Poppins"/>
                <a:cs typeface="Poppins"/>
                <a:sym typeface="Poppins"/>
              </a:rPr>
              <a:t>Social sciences</a:t>
            </a:r>
          </a:p>
        </p:txBody>
      </p:sp>
      <p:sp>
        <p:nvSpPr>
          <p:cNvPr id="106" name="TextBox 106"/>
          <p:cNvSpPr txBox="1"/>
          <p:nvPr/>
        </p:nvSpPr>
        <p:spPr>
          <a:xfrm>
            <a:off x="4407484" y="4906700"/>
            <a:ext cx="2426000" cy="375866"/>
          </a:xfrm>
          <a:prstGeom prst="rect">
            <a:avLst/>
          </a:prstGeom>
        </p:spPr>
        <p:txBody>
          <a:bodyPr lIns="0" tIns="0" rIns="0" bIns="0" rtlCol="0" anchor="t">
            <a:spAutoFit/>
          </a:bodyPr>
          <a:lstStyle/>
          <a:p>
            <a:pPr algn="l">
              <a:lnSpc>
                <a:spcPts val="2975"/>
              </a:lnSpc>
              <a:spcBef>
                <a:spcPct val="0"/>
              </a:spcBef>
            </a:pPr>
            <a:r>
              <a:rPr lang="en-US" sz="2125">
                <a:solidFill>
                  <a:srgbClr val="000000"/>
                </a:solidFill>
                <a:latin typeface="Poppins"/>
                <a:ea typeface="Poppins"/>
                <a:cs typeface="Poppins"/>
                <a:sym typeface="Poppins"/>
              </a:rPr>
              <a:t>Natural sciences</a:t>
            </a:r>
          </a:p>
        </p:txBody>
      </p:sp>
      <p:sp>
        <p:nvSpPr>
          <p:cNvPr id="107" name="TextBox 107"/>
          <p:cNvSpPr txBox="1"/>
          <p:nvPr/>
        </p:nvSpPr>
        <p:spPr>
          <a:xfrm>
            <a:off x="4407484" y="5467267"/>
            <a:ext cx="2317598" cy="375866"/>
          </a:xfrm>
          <a:prstGeom prst="rect">
            <a:avLst/>
          </a:prstGeom>
        </p:spPr>
        <p:txBody>
          <a:bodyPr lIns="0" tIns="0" rIns="0" bIns="0" rtlCol="0" anchor="t">
            <a:spAutoFit/>
          </a:bodyPr>
          <a:lstStyle/>
          <a:p>
            <a:pPr algn="l">
              <a:lnSpc>
                <a:spcPts val="2975"/>
              </a:lnSpc>
              <a:spcBef>
                <a:spcPct val="0"/>
              </a:spcBef>
            </a:pPr>
            <a:r>
              <a:rPr lang="en-US" sz="2125">
                <a:solidFill>
                  <a:srgbClr val="000000"/>
                </a:solidFill>
                <a:latin typeface="Poppins"/>
                <a:ea typeface="Poppins"/>
                <a:cs typeface="Poppins"/>
                <a:sym typeface="Poppins"/>
              </a:rPr>
              <a:t>Humanities</a:t>
            </a:r>
          </a:p>
        </p:txBody>
      </p:sp>
      <p:sp>
        <p:nvSpPr>
          <p:cNvPr id="108" name="TextBox 108"/>
          <p:cNvSpPr txBox="1"/>
          <p:nvPr/>
        </p:nvSpPr>
        <p:spPr>
          <a:xfrm>
            <a:off x="7963289" y="4409480"/>
            <a:ext cx="2745677" cy="748570"/>
          </a:xfrm>
          <a:prstGeom prst="rect">
            <a:avLst/>
          </a:prstGeom>
        </p:spPr>
        <p:txBody>
          <a:bodyPr lIns="0" tIns="0" rIns="0" bIns="0" rtlCol="0" anchor="t">
            <a:spAutoFit/>
          </a:bodyPr>
          <a:lstStyle/>
          <a:p>
            <a:pPr algn="l">
              <a:lnSpc>
                <a:spcPts val="2975"/>
              </a:lnSpc>
              <a:spcBef>
                <a:spcPct val="0"/>
              </a:spcBef>
            </a:pPr>
            <a:r>
              <a:rPr lang="en-US" sz="2125">
                <a:solidFill>
                  <a:srgbClr val="000000"/>
                </a:solidFill>
                <a:latin typeface="Poppins"/>
                <a:ea typeface="Poppins"/>
                <a:cs typeface="Poppins"/>
                <a:sym typeface="Poppins"/>
              </a:rPr>
              <a:t>Medical and health sciences</a:t>
            </a:r>
          </a:p>
        </p:txBody>
      </p:sp>
      <p:sp>
        <p:nvSpPr>
          <p:cNvPr id="109" name="TextBox 109"/>
          <p:cNvSpPr txBox="1"/>
          <p:nvPr/>
        </p:nvSpPr>
        <p:spPr>
          <a:xfrm>
            <a:off x="7754911" y="5998985"/>
            <a:ext cx="1276823" cy="393270"/>
          </a:xfrm>
          <a:prstGeom prst="rect">
            <a:avLst/>
          </a:prstGeom>
        </p:spPr>
        <p:txBody>
          <a:bodyPr lIns="0" tIns="0" rIns="0" bIns="0" rtlCol="0" anchor="t">
            <a:spAutoFit/>
          </a:bodyPr>
          <a:lstStyle/>
          <a:p>
            <a:pPr algn="ctr">
              <a:lnSpc>
                <a:spcPts val="3019"/>
              </a:lnSpc>
              <a:spcBef>
                <a:spcPct val="0"/>
              </a:spcBef>
            </a:pPr>
            <a:r>
              <a:rPr lang="en-US" sz="2156">
                <a:solidFill>
                  <a:srgbClr val="000000"/>
                </a:solidFill>
                <a:latin typeface="Poppins"/>
                <a:ea typeface="Poppins"/>
                <a:cs typeface="Poppins"/>
                <a:sym typeface="Poppins"/>
              </a:rPr>
              <a:t>Other </a:t>
            </a:r>
          </a:p>
        </p:txBody>
      </p:sp>
      <p:sp>
        <p:nvSpPr>
          <p:cNvPr id="110" name="TextBox 110"/>
          <p:cNvSpPr txBox="1"/>
          <p:nvPr/>
        </p:nvSpPr>
        <p:spPr>
          <a:xfrm>
            <a:off x="6583994" y="4340164"/>
            <a:ext cx="1192270" cy="450656"/>
          </a:xfrm>
          <a:prstGeom prst="rect">
            <a:avLst/>
          </a:prstGeom>
        </p:spPr>
        <p:txBody>
          <a:bodyPr lIns="0" tIns="0" rIns="0" bIns="0" rtlCol="0" anchor="t">
            <a:spAutoFit/>
          </a:bodyPr>
          <a:lstStyle/>
          <a:p>
            <a:pPr algn="ctr">
              <a:lnSpc>
                <a:spcPts val="3510"/>
              </a:lnSpc>
              <a:spcBef>
                <a:spcPct val="0"/>
              </a:spcBef>
            </a:pPr>
            <a:r>
              <a:rPr lang="en-US" sz="2507" b="1">
                <a:solidFill>
                  <a:srgbClr val="86080F"/>
                </a:solidFill>
                <a:latin typeface="Poppins Bold"/>
                <a:ea typeface="Poppins Bold"/>
                <a:cs typeface="Poppins Bold"/>
                <a:sym typeface="Poppins Bold"/>
              </a:rPr>
              <a:t>36,7%</a:t>
            </a:r>
          </a:p>
        </p:txBody>
      </p:sp>
      <p:sp>
        <p:nvSpPr>
          <p:cNvPr id="111" name="TextBox 111"/>
          <p:cNvSpPr txBox="1"/>
          <p:nvPr/>
        </p:nvSpPr>
        <p:spPr>
          <a:xfrm>
            <a:off x="7963289" y="5224269"/>
            <a:ext cx="2745677" cy="741586"/>
          </a:xfrm>
          <a:prstGeom prst="rect">
            <a:avLst/>
          </a:prstGeom>
        </p:spPr>
        <p:txBody>
          <a:bodyPr lIns="0" tIns="0" rIns="0" bIns="0" rtlCol="0" anchor="t">
            <a:spAutoFit/>
          </a:bodyPr>
          <a:lstStyle/>
          <a:p>
            <a:pPr algn="l">
              <a:lnSpc>
                <a:spcPts val="2930"/>
              </a:lnSpc>
              <a:spcBef>
                <a:spcPct val="0"/>
              </a:spcBef>
            </a:pPr>
            <a:r>
              <a:rPr lang="en-US" sz="2092">
                <a:solidFill>
                  <a:srgbClr val="000000"/>
                </a:solidFill>
                <a:latin typeface="Poppins"/>
                <a:ea typeface="Poppins"/>
                <a:cs typeface="Poppins"/>
                <a:sym typeface="Poppins"/>
              </a:rPr>
              <a:t>Engineering and technology</a:t>
            </a:r>
          </a:p>
        </p:txBody>
      </p:sp>
      <p:sp>
        <p:nvSpPr>
          <p:cNvPr id="112" name="TextBox 112"/>
          <p:cNvSpPr txBox="1"/>
          <p:nvPr/>
        </p:nvSpPr>
        <p:spPr>
          <a:xfrm>
            <a:off x="6575326" y="4868600"/>
            <a:ext cx="1192270" cy="450656"/>
          </a:xfrm>
          <a:prstGeom prst="rect">
            <a:avLst/>
          </a:prstGeom>
        </p:spPr>
        <p:txBody>
          <a:bodyPr lIns="0" tIns="0" rIns="0" bIns="0" rtlCol="0" anchor="t">
            <a:spAutoFit/>
          </a:bodyPr>
          <a:lstStyle/>
          <a:p>
            <a:pPr algn="ctr">
              <a:lnSpc>
                <a:spcPts val="3510"/>
              </a:lnSpc>
              <a:spcBef>
                <a:spcPct val="0"/>
              </a:spcBef>
            </a:pPr>
            <a:r>
              <a:rPr lang="en-US" sz="2507" b="1">
                <a:solidFill>
                  <a:srgbClr val="86080F"/>
                </a:solidFill>
                <a:latin typeface="Poppins Bold"/>
                <a:ea typeface="Poppins Bold"/>
                <a:cs typeface="Poppins Bold"/>
                <a:sym typeface="Poppins Bold"/>
              </a:rPr>
              <a:t>19,7%</a:t>
            </a:r>
          </a:p>
        </p:txBody>
      </p:sp>
      <p:sp>
        <p:nvSpPr>
          <p:cNvPr id="113" name="TextBox 113"/>
          <p:cNvSpPr txBox="1"/>
          <p:nvPr/>
        </p:nvSpPr>
        <p:spPr>
          <a:xfrm>
            <a:off x="6575326" y="5437450"/>
            <a:ext cx="1192270" cy="450656"/>
          </a:xfrm>
          <a:prstGeom prst="rect">
            <a:avLst/>
          </a:prstGeom>
        </p:spPr>
        <p:txBody>
          <a:bodyPr lIns="0" tIns="0" rIns="0" bIns="0" rtlCol="0" anchor="t">
            <a:spAutoFit/>
          </a:bodyPr>
          <a:lstStyle/>
          <a:p>
            <a:pPr algn="ctr">
              <a:lnSpc>
                <a:spcPts val="3510"/>
              </a:lnSpc>
              <a:spcBef>
                <a:spcPct val="0"/>
              </a:spcBef>
            </a:pPr>
            <a:r>
              <a:rPr lang="en-US" sz="2507" b="1">
                <a:solidFill>
                  <a:srgbClr val="86080F"/>
                </a:solidFill>
                <a:latin typeface="Poppins Bold"/>
                <a:ea typeface="Poppins Bold"/>
                <a:cs typeface="Poppins Bold"/>
                <a:sym typeface="Poppins Bold"/>
              </a:rPr>
              <a:t>23,3%</a:t>
            </a:r>
          </a:p>
        </p:txBody>
      </p:sp>
      <p:sp>
        <p:nvSpPr>
          <p:cNvPr id="114" name="TextBox 114"/>
          <p:cNvSpPr txBox="1"/>
          <p:nvPr/>
        </p:nvSpPr>
        <p:spPr>
          <a:xfrm>
            <a:off x="10782235" y="5963583"/>
            <a:ext cx="1192270" cy="450656"/>
          </a:xfrm>
          <a:prstGeom prst="rect">
            <a:avLst/>
          </a:prstGeom>
        </p:spPr>
        <p:txBody>
          <a:bodyPr lIns="0" tIns="0" rIns="0" bIns="0" rtlCol="0" anchor="t">
            <a:spAutoFit/>
          </a:bodyPr>
          <a:lstStyle/>
          <a:p>
            <a:pPr algn="ctr">
              <a:lnSpc>
                <a:spcPts val="3510"/>
              </a:lnSpc>
              <a:spcBef>
                <a:spcPct val="0"/>
              </a:spcBef>
            </a:pPr>
            <a:r>
              <a:rPr lang="en-US" sz="2507" b="1">
                <a:solidFill>
                  <a:srgbClr val="86080F"/>
                </a:solidFill>
                <a:latin typeface="Poppins Bold"/>
                <a:ea typeface="Poppins Bold"/>
                <a:cs typeface="Poppins Bold"/>
                <a:sym typeface="Poppins Bold"/>
              </a:rPr>
              <a:t>1,7%</a:t>
            </a:r>
          </a:p>
        </p:txBody>
      </p:sp>
      <p:sp>
        <p:nvSpPr>
          <p:cNvPr id="115" name="TextBox 115"/>
          <p:cNvSpPr txBox="1"/>
          <p:nvPr/>
        </p:nvSpPr>
        <p:spPr>
          <a:xfrm>
            <a:off x="4407484" y="5910331"/>
            <a:ext cx="2176510" cy="741586"/>
          </a:xfrm>
          <a:prstGeom prst="rect">
            <a:avLst/>
          </a:prstGeom>
        </p:spPr>
        <p:txBody>
          <a:bodyPr lIns="0" tIns="0" rIns="0" bIns="0" rtlCol="0" anchor="t">
            <a:spAutoFit/>
          </a:bodyPr>
          <a:lstStyle/>
          <a:p>
            <a:pPr algn="l">
              <a:lnSpc>
                <a:spcPts val="2930"/>
              </a:lnSpc>
              <a:spcBef>
                <a:spcPct val="0"/>
              </a:spcBef>
            </a:pPr>
            <a:r>
              <a:rPr lang="en-US" sz="2092">
                <a:solidFill>
                  <a:srgbClr val="000000"/>
                </a:solidFill>
                <a:latin typeface="Poppins"/>
                <a:ea typeface="Poppins"/>
                <a:cs typeface="Poppins"/>
                <a:sym typeface="Poppins"/>
              </a:rPr>
              <a:t>Agricultural sciences</a:t>
            </a:r>
          </a:p>
        </p:txBody>
      </p:sp>
      <p:sp>
        <p:nvSpPr>
          <p:cNvPr id="116" name="TextBox 116"/>
          <p:cNvSpPr txBox="1"/>
          <p:nvPr/>
        </p:nvSpPr>
        <p:spPr>
          <a:xfrm>
            <a:off x="10755733" y="4483149"/>
            <a:ext cx="1192270" cy="450656"/>
          </a:xfrm>
          <a:prstGeom prst="rect">
            <a:avLst/>
          </a:prstGeom>
        </p:spPr>
        <p:txBody>
          <a:bodyPr lIns="0" tIns="0" rIns="0" bIns="0" rtlCol="0" anchor="t">
            <a:spAutoFit/>
          </a:bodyPr>
          <a:lstStyle/>
          <a:p>
            <a:pPr algn="ctr">
              <a:lnSpc>
                <a:spcPts val="3510"/>
              </a:lnSpc>
              <a:spcBef>
                <a:spcPct val="0"/>
              </a:spcBef>
            </a:pPr>
            <a:r>
              <a:rPr lang="en-US" sz="2507" b="1">
                <a:solidFill>
                  <a:srgbClr val="86080F"/>
                </a:solidFill>
                <a:latin typeface="Poppins Bold"/>
                <a:ea typeface="Poppins Bold"/>
                <a:cs typeface="Poppins Bold"/>
                <a:sym typeface="Poppins Bold"/>
              </a:rPr>
              <a:t>4,7%</a:t>
            </a:r>
          </a:p>
        </p:txBody>
      </p:sp>
      <p:sp>
        <p:nvSpPr>
          <p:cNvPr id="117" name="TextBox 117"/>
          <p:cNvSpPr txBox="1"/>
          <p:nvPr/>
        </p:nvSpPr>
        <p:spPr>
          <a:xfrm>
            <a:off x="10747066" y="5288183"/>
            <a:ext cx="1192270" cy="450656"/>
          </a:xfrm>
          <a:prstGeom prst="rect">
            <a:avLst/>
          </a:prstGeom>
        </p:spPr>
        <p:txBody>
          <a:bodyPr lIns="0" tIns="0" rIns="0" bIns="0" rtlCol="0" anchor="t">
            <a:spAutoFit/>
          </a:bodyPr>
          <a:lstStyle/>
          <a:p>
            <a:pPr algn="ctr">
              <a:lnSpc>
                <a:spcPts val="3510"/>
              </a:lnSpc>
              <a:spcBef>
                <a:spcPct val="0"/>
              </a:spcBef>
            </a:pPr>
            <a:r>
              <a:rPr lang="en-US" sz="2507" b="1">
                <a:solidFill>
                  <a:srgbClr val="86080F"/>
                </a:solidFill>
                <a:latin typeface="Poppins Bold"/>
                <a:ea typeface="Poppins Bold"/>
                <a:cs typeface="Poppins Bold"/>
                <a:sym typeface="Poppins Bold"/>
              </a:rPr>
              <a:t>11,3%</a:t>
            </a:r>
          </a:p>
        </p:txBody>
      </p:sp>
      <p:sp>
        <p:nvSpPr>
          <p:cNvPr id="118" name="TextBox 118"/>
          <p:cNvSpPr txBox="1"/>
          <p:nvPr/>
        </p:nvSpPr>
        <p:spPr>
          <a:xfrm>
            <a:off x="6583994" y="6063450"/>
            <a:ext cx="1192270" cy="450656"/>
          </a:xfrm>
          <a:prstGeom prst="rect">
            <a:avLst/>
          </a:prstGeom>
        </p:spPr>
        <p:txBody>
          <a:bodyPr lIns="0" tIns="0" rIns="0" bIns="0" rtlCol="0" anchor="t">
            <a:spAutoFit/>
          </a:bodyPr>
          <a:lstStyle/>
          <a:p>
            <a:pPr algn="ctr">
              <a:lnSpc>
                <a:spcPts val="3510"/>
              </a:lnSpc>
              <a:spcBef>
                <a:spcPct val="0"/>
              </a:spcBef>
            </a:pPr>
            <a:r>
              <a:rPr lang="en-US" sz="2507" b="1">
                <a:solidFill>
                  <a:srgbClr val="86080F"/>
                </a:solidFill>
                <a:latin typeface="Poppins Bold"/>
                <a:ea typeface="Poppins Bold"/>
                <a:cs typeface="Poppins Bold"/>
                <a:sym typeface="Poppins Bold"/>
              </a:rPr>
              <a:t>2,7%</a:t>
            </a:r>
          </a:p>
        </p:txBody>
      </p:sp>
      <p:sp>
        <p:nvSpPr>
          <p:cNvPr id="119" name="TextBox 119"/>
          <p:cNvSpPr txBox="1"/>
          <p:nvPr/>
        </p:nvSpPr>
        <p:spPr>
          <a:xfrm>
            <a:off x="16791757" y="2498668"/>
            <a:ext cx="848939" cy="376054"/>
          </a:xfrm>
          <a:prstGeom prst="rect">
            <a:avLst/>
          </a:prstGeom>
        </p:spPr>
        <p:txBody>
          <a:bodyPr lIns="0" tIns="0" rIns="0" bIns="0" rtlCol="0" anchor="t">
            <a:spAutoFit/>
          </a:bodyPr>
          <a:lstStyle/>
          <a:p>
            <a:pPr algn="ctr">
              <a:lnSpc>
                <a:spcPts val="2979"/>
              </a:lnSpc>
              <a:spcBef>
                <a:spcPct val="0"/>
              </a:spcBef>
            </a:pPr>
            <a:r>
              <a:rPr lang="en-US" sz="2128" b="1">
                <a:solidFill>
                  <a:srgbClr val="86080F"/>
                </a:solidFill>
                <a:latin typeface="Poppins Bold"/>
                <a:ea typeface="Poppins Bold"/>
                <a:cs typeface="Poppins Bold"/>
                <a:sym typeface="Poppins Bold"/>
              </a:rPr>
              <a:t>4,7%</a:t>
            </a:r>
          </a:p>
        </p:txBody>
      </p:sp>
      <p:sp>
        <p:nvSpPr>
          <p:cNvPr id="120" name="TextBox 120"/>
          <p:cNvSpPr txBox="1"/>
          <p:nvPr/>
        </p:nvSpPr>
        <p:spPr>
          <a:xfrm>
            <a:off x="15505247" y="3184858"/>
            <a:ext cx="2160286" cy="376054"/>
          </a:xfrm>
          <a:prstGeom prst="rect">
            <a:avLst/>
          </a:prstGeom>
        </p:spPr>
        <p:txBody>
          <a:bodyPr lIns="0" tIns="0" rIns="0" bIns="0" rtlCol="0" anchor="t">
            <a:spAutoFit/>
          </a:bodyPr>
          <a:lstStyle/>
          <a:p>
            <a:pPr algn="ctr">
              <a:lnSpc>
                <a:spcPts val="2979"/>
              </a:lnSpc>
              <a:spcBef>
                <a:spcPct val="0"/>
              </a:spcBef>
            </a:pPr>
            <a:r>
              <a:rPr lang="en-US" sz="2128">
                <a:solidFill>
                  <a:srgbClr val="000000"/>
                </a:solidFill>
                <a:latin typeface="Poppins"/>
                <a:ea typeface="Poppins"/>
                <a:cs typeface="Poppins"/>
                <a:sym typeface="Poppins"/>
              </a:rPr>
              <a:t>USA</a:t>
            </a:r>
          </a:p>
        </p:txBody>
      </p:sp>
      <p:sp>
        <p:nvSpPr>
          <p:cNvPr id="121" name="TextBox 121"/>
          <p:cNvSpPr txBox="1"/>
          <p:nvPr/>
        </p:nvSpPr>
        <p:spPr>
          <a:xfrm>
            <a:off x="13298927" y="5966897"/>
            <a:ext cx="1540974" cy="376054"/>
          </a:xfrm>
          <a:prstGeom prst="rect">
            <a:avLst/>
          </a:prstGeom>
        </p:spPr>
        <p:txBody>
          <a:bodyPr lIns="0" tIns="0" rIns="0" bIns="0" rtlCol="0" anchor="t">
            <a:spAutoFit/>
          </a:bodyPr>
          <a:lstStyle/>
          <a:p>
            <a:pPr algn="ctr">
              <a:lnSpc>
                <a:spcPts val="2979"/>
              </a:lnSpc>
              <a:spcBef>
                <a:spcPct val="0"/>
              </a:spcBef>
            </a:pPr>
            <a:r>
              <a:rPr lang="en-US" sz="2128">
                <a:solidFill>
                  <a:srgbClr val="000000"/>
                </a:solidFill>
                <a:latin typeface="Poppins"/>
                <a:ea typeface="Poppins"/>
                <a:cs typeface="Poppins"/>
                <a:sym typeface="Poppins"/>
              </a:rPr>
              <a:t>Finland</a:t>
            </a:r>
          </a:p>
        </p:txBody>
      </p:sp>
      <p:sp>
        <p:nvSpPr>
          <p:cNvPr id="122" name="TextBox 122"/>
          <p:cNvSpPr txBox="1"/>
          <p:nvPr/>
        </p:nvSpPr>
        <p:spPr>
          <a:xfrm>
            <a:off x="14232090" y="5310089"/>
            <a:ext cx="665374" cy="376054"/>
          </a:xfrm>
          <a:prstGeom prst="rect">
            <a:avLst/>
          </a:prstGeom>
        </p:spPr>
        <p:txBody>
          <a:bodyPr lIns="0" tIns="0" rIns="0" bIns="0" rtlCol="0" anchor="t">
            <a:spAutoFit/>
          </a:bodyPr>
          <a:lstStyle/>
          <a:p>
            <a:pPr algn="ctr">
              <a:lnSpc>
                <a:spcPts val="2979"/>
              </a:lnSpc>
              <a:spcBef>
                <a:spcPct val="0"/>
              </a:spcBef>
            </a:pPr>
            <a:r>
              <a:rPr lang="en-US" sz="2128" b="1">
                <a:solidFill>
                  <a:srgbClr val="86080F"/>
                </a:solidFill>
                <a:latin typeface="Poppins Bold"/>
                <a:ea typeface="Poppins Bold"/>
                <a:cs typeface="Poppins Bold"/>
                <a:sym typeface="Poppins Bold"/>
              </a:rPr>
              <a:t>3,7%</a:t>
            </a:r>
          </a:p>
        </p:txBody>
      </p:sp>
      <p:sp>
        <p:nvSpPr>
          <p:cNvPr id="123" name="TextBox 123"/>
          <p:cNvSpPr txBox="1"/>
          <p:nvPr/>
        </p:nvSpPr>
        <p:spPr>
          <a:xfrm>
            <a:off x="13298927" y="7140566"/>
            <a:ext cx="1540974" cy="376054"/>
          </a:xfrm>
          <a:prstGeom prst="rect">
            <a:avLst/>
          </a:prstGeom>
        </p:spPr>
        <p:txBody>
          <a:bodyPr lIns="0" tIns="0" rIns="0" bIns="0" rtlCol="0" anchor="t">
            <a:spAutoFit/>
          </a:bodyPr>
          <a:lstStyle/>
          <a:p>
            <a:pPr algn="ctr">
              <a:lnSpc>
                <a:spcPts val="2979"/>
              </a:lnSpc>
              <a:spcBef>
                <a:spcPct val="0"/>
              </a:spcBef>
            </a:pPr>
            <a:r>
              <a:rPr lang="en-US" sz="2128" dirty="0">
                <a:solidFill>
                  <a:srgbClr val="000000"/>
                </a:solidFill>
                <a:latin typeface="Poppins"/>
                <a:ea typeface="Poppins"/>
                <a:cs typeface="Poppins"/>
                <a:sym typeface="Poppins"/>
              </a:rPr>
              <a:t>Brazil</a:t>
            </a:r>
          </a:p>
        </p:txBody>
      </p:sp>
      <p:sp>
        <p:nvSpPr>
          <p:cNvPr id="124" name="TextBox 124"/>
          <p:cNvSpPr txBox="1"/>
          <p:nvPr/>
        </p:nvSpPr>
        <p:spPr>
          <a:xfrm>
            <a:off x="14308527" y="6754922"/>
            <a:ext cx="665374" cy="376054"/>
          </a:xfrm>
          <a:prstGeom prst="rect">
            <a:avLst/>
          </a:prstGeom>
        </p:spPr>
        <p:txBody>
          <a:bodyPr lIns="0" tIns="0" rIns="0" bIns="0" rtlCol="0" anchor="t">
            <a:spAutoFit/>
          </a:bodyPr>
          <a:lstStyle/>
          <a:p>
            <a:pPr algn="ctr">
              <a:lnSpc>
                <a:spcPts val="2979"/>
              </a:lnSpc>
              <a:spcBef>
                <a:spcPct val="0"/>
              </a:spcBef>
            </a:pPr>
            <a:r>
              <a:rPr lang="en-US" sz="2128" b="1">
                <a:solidFill>
                  <a:srgbClr val="86080F"/>
                </a:solidFill>
                <a:latin typeface="Poppins Bold"/>
                <a:ea typeface="Poppins Bold"/>
                <a:cs typeface="Poppins Bold"/>
                <a:sym typeface="Poppins Bold"/>
              </a:rPr>
              <a:t>3%</a:t>
            </a:r>
          </a:p>
        </p:txBody>
      </p:sp>
      <p:sp>
        <p:nvSpPr>
          <p:cNvPr id="125" name="TextBox 125"/>
          <p:cNvSpPr txBox="1"/>
          <p:nvPr/>
        </p:nvSpPr>
        <p:spPr>
          <a:xfrm>
            <a:off x="15677775" y="5893271"/>
            <a:ext cx="1540974" cy="376054"/>
          </a:xfrm>
          <a:prstGeom prst="rect">
            <a:avLst/>
          </a:prstGeom>
        </p:spPr>
        <p:txBody>
          <a:bodyPr lIns="0" tIns="0" rIns="0" bIns="0" rtlCol="0" anchor="t">
            <a:spAutoFit/>
          </a:bodyPr>
          <a:lstStyle/>
          <a:p>
            <a:pPr algn="ctr">
              <a:lnSpc>
                <a:spcPts val="2979"/>
              </a:lnSpc>
              <a:spcBef>
                <a:spcPct val="0"/>
              </a:spcBef>
            </a:pPr>
            <a:r>
              <a:rPr lang="en-US" sz="2128" dirty="0">
                <a:solidFill>
                  <a:srgbClr val="000000"/>
                </a:solidFill>
                <a:latin typeface="Poppins"/>
                <a:ea typeface="Poppins"/>
                <a:cs typeface="Poppins"/>
                <a:sym typeface="Poppins"/>
              </a:rPr>
              <a:t>Sweden</a:t>
            </a:r>
          </a:p>
        </p:txBody>
      </p:sp>
      <p:sp>
        <p:nvSpPr>
          <p:cNvPr id="126" name="TextBox 126"/>
          <p:cNvSpPr txBox="1"/>
          <p:nvPr/>
        </p:nvSpPr>
        <p:spPr>
          <a:xfrm>
            <a:off x="16687375" y="5507626"/>
            <a:ext cx="665374" cy="376054"/>
          </a:xfrm>
          <a:prstGeom prst="rect">
            <a:avLst/>
          </a:prstGeom>
        </p:spPr>
        <p:txBody>
          <a:bodyPr lIns="0" tIns="0" rIns="0" bIns="0" rtlCol="0" anchor="t">
            <a:spAutoFit/>
          </a:bodyPr>
          <a:lstStyle/>
          <a:p>
            <a:pPr algn="ctr">
              <a:lnSpc>
                <a:spcPts val="2979"/>
              </a:lnSpc>
              <a:spcBef>
                <a:spcPct val="0"/>
              </a:spcBef>
            </a:pPr>
            <a:r>
              <a:rPr lang="en-US" sz="2128" b="1">
                <a:solidFill>
                  <a:srgbClr val="86080F"/>
                </a:solidFill>
                <a:latin typeface="Poppins Bold"/>
                <a:ea typeface="Poppins Bold"/>
                <a:cs typeface="Poppins Bold"/>
                <a:sym typeface="Poppins Bold"/>
              </a:rPr>
              <a:t>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15079" y="609612"/>
            <a:ext cx="17931227" cy="0"/>
          </a:xfrm>
          <a:prstGeom prst="line">
            <a:avLst/>
          </a:prstGeom>
          <a:ln w="85725" cap="flat">
            <a:solidFill>
              <a:srgbClr val="F4CE46"/>
            </a:solidFill>
            <a:prstDash val="solid"/>
            <a:headEnd type="none" w="sm" len="sm"/>
            <a:tailEnd type="none" w="sm" len="sm"/>
          </a:ln>
        </p:spPr>
        <p:txBody>
          <a:bodyPr/>
          <a:lstStyle/>
          <a:p>
            <a:endParaRPr lang="en-GB"/>
          </a:p>
        </p:txBody>
      </p:sp>
      <p:sp>
        <p:nvSpPr>
          <p:cNvPr id="3" name="TextBox 3"/>
          <p:cNvSpPr txBox="1"/>
          <p:nvPr/>
        </p:nvSpPr>
        <p:spPr>
          <a:xfrm>
            <a:off x="3148382" y="2858072"/>
            <a:ext cx="3294046" cy="407397"/>
          </a:xfrm>
          <a:prstGeom prst="rect">
            <a:avLst/>
          </a:prstGeom>
        </p:spPr>
        <p:txBody>
          <a:bodyPr lIns="0" tIns="0" rIns="0" bIns="0" rtlCol="0" anchor="t">
            <a:spAutoFit/>
          </a:bodyPr>
          <a:lstStyle/>
          <a:p>
            <a:pPr algn="l">
              <a:lnSpc>
                <a:spcPts val="3270"/>
              </a:lnSpc>
              <a:spcBef>
                <a:spcPct val="0"/>
              </a:spcBef>
            </a:pPr>
            <a:r>
              <a:rPr lang="en-US" sz="2335">
                <a:solidFill>
                  <a:srgbClr val="000000"/>
                </a:solidFill>
                <a:latin typeface="Poppins"/>
                <a:ea typeface="Poppins"/>
                <a:cs typeface="Poppins"/>
                <a:sym typeface="Poppins"/>
              </a:rPr>
              <a:t>Somewhat interested</a:t>
            </a:r>
          </a:p>
        </p:txBody>
      </p:sp>
      <p:pic>
        <p:nvPicPr>
          <p:cNvPr id="4" name="Picture 4"/>
          <p:cNvPicPr>
            <a:picLocks noChangeAspect="1"/>
          </p:cNvPicPr>
          <p:nvPr/>
        </p:nvPicPr>
        <p:blipFill>
          <a:blip r:embed="rId2"/>
          <a:stretch>
            <a:fillRect/>
          </a:stretch>
        </p:blipFill>
        <p:spPr>
          <a:xfrm>
            <a:off x="6153933" y="2238977"/>
            <a:ext cx="3316982" cy="901693"/>
          </a:xfrm>
          <a:prstGeom prst="rect">
            <a:avLst/>
          </a:prstGeom>
        </p:spPr>
      </p:pic>
      <p:pic>
        <p:nvPicPr>
          <p:cNvPr id="5" name="Picture 5"/>
          <p:cNvPicPr>
            <a:picLocks noChangeAspect="1"/>
          </p:cNvPicPr>
          <p:nvPr/>
        </p:nvPicPr>
        <p:blipFill>
          <a:blip r:embed="rId3"/>
          <a:stretch>
            <a:fillRect/>
          </a:stretch>
        </p:blipFill>
        <p:spPr>
          <a:xfrm>
            <a:off x="6144910" y="2625660"/>
            <a:ext cx="3425262" cy="919740"/>
          </a:xfrm>
          <a:prstGeom prst="rect">
            <a:avLst/>
          </a:prstGeom>
        </p:spPr>
      </p:pic>
      <p:pic>
        <p:nvPicPr>
          <p:cNvPr id="6" name="Picture 6"/>
          <p:cNvPicPr>
            <a:picLocks noChangeAspect="1"/>
          </p:cNvPicPr>
          <p:nvPr/>
        </p:nvPicPr>
        <p:blipFill>
          <a:blip r:embed="rId4"/>
          <a:stretch>
            <a:fillRect/>
          </a:stretch>
        </p:blipFill>
        <p:spPr>
          <a:xfrm>
            <a:off x="6144182" y="3023564"/>
            <a:ext cx="3433990" cy="921195"/>
          </a:xfrm>
          <a:prstGeom prst="rect">
            <a:avLst/>
          </a:prstGeom>
        </p:spPr>
      </p:pic>
      <p:pic>
        <p:nvPicPr>
          <p:cNvPr id="7" name="Picture 7"/>
          <p:cNvPicPr>
            <a:picLocks noChangeAspect="1"/>
          </p:cNvPicPr>
          <p:nvPr/>
        </p:nvPicPr>
        <p:blipFill>
          <a:blip r:embed="rId5"/>
          <a:stretch>
            <a:fillRect/>
          </a:stretch>
        </p:blipFill>
        <p:spPr>
          <a:xfrm>
            <a:off x="6183538" y="3470971"/>
            <a:ext cx="2961722" cy="842483"/>
          </a:xfrm>
          <a:prstGeom prst="rect">
            <a:avLst/>
          </a:prstGeom>
        </p:spPr>
      </p:pic>
      <p:pic>
        <p:nvPicPr>
          <p:cNvPr id="8" name="Picture 8"/>
          <p:cNvPicPr>
            <a:picLocks noChangeAspect="1"/>
          </p:cNvPicPr>
          <p:nvPr/>
        </p:nvPicPr>
        <p:blipFill>
          <a:blip r:embed="rId6"/>
          <a:stretch>
            <a:fillRect/>
          </a:stretch>
        </p:blipFill>
        <p:spPr>
          <a:xfrm>
            <a:off x="6183538" y="3903813"/>
            <a:ext cx="2961722" cy="842483"/>
          </a:xfrm>
          <a:prstGeom prst="rect">
            <a:avLst/>
          </a:prstGeom>
        </p:spPr>
      </p:pic>
      <p:sp>
        <p:nvSpPr>
          <p:cNvPr id="9" name="TextBox 9"/>
          <p:cNvSpPr txBox="1"/>
          <p:nvPr/>
        </p:nvSpPr>
        <p:spPr>
          <a:xfrm>
            <a:off x="58888" y="2363753"/>
            <a:ext cx="2829770" cy="2193925"/>
          </a:xfrm>
          <a:prstGeom prst="rect">
            <a:avLst/>
          </a:prstGeom>
        </p:spPr>
        <p:txBody>
          <a:bodyPr lIns="0" tIns="0" rIns="0" bIns="0" rtlCol="0" anchor="t">
            <a:spAutoFit/>
          </a:bodyPr>
          <a:lstStyle/>
          <a:p>
            <a:pPr algn="ctr">
              <a:lnSpc>
                <a:spcPts val="3499"/>
              </a:lnSpc>
              <a:spcBef>
                <a:spcPct val="0"/>
              </a:spcBef>
            </a:pPr>
            <a:r>
              <a:rPr lang="en-US" sz="2499" b="1" dirty="0">
                <a:solidFill>
                  <a:srgbClr val="000000"/>
                </a:solidFill>
                <a:latin typeface="Poppins Bold"/>
                <a:ea typeface="Poppins Bold"/>
                <a:cs typeface="Poppins Bold"/>
                <a:sym typeface="Poppins Bold"/>
              </a:rPr>
              <a:t>Stakeholders' interest in cooperation with the scientific diaspora</a:t>
            </a:r>
          </a:p>
        </p:txBody>
      </p:sp>
      <p:sp>
        <p:nvSpPr>
          <p:cNvPr id="10" name="TextBox 10"/>
          <p:cNvSpPr txBox="1"/>
          <p:nvPr/>
        </p:nvSpPr>
        <p:spPr>
          <a:xfrm>
            <a:off x="704574" y="6072153"/>
            <a:ext cx="2888658" cy="879475"/>
          </a:xfrm>
          <a:prstGeom prst="rect">
            <a:avLst/>
          </a:prstGeom>
        </p:spPr>
        <p:txBody>
          <a:bodyPr lIns="0" tIns="0" rIns="0" bIns="0" rtlCol="0" anchor="t">
            <a:spAutoFit/>
          </a:bodyPr>
          <a:lstStyle/>
          <a:p>
            <a:pPr algn="ctr">
              <a:lnSpc>
                <a:spcPts val="3499"/>
              </a:lnSpc>
              <a:spcBef>
                <a:spcPct val="0"/>
              </a:spcBef>
            </a:pPr>
            <a:r>
              <a:rPr lang="en-US" sz="2499" b="1">
                <a:solidFill>
                  <a:srgbClr val="000000"/>
                </a:solidFill>
                <a:latin typeface="Poppins Bold"/>
                <a:ea typeface="Poppins Bold"/>
                <a:cs typeface="Poppins Bold"/>
                <a:sym typeface="Poppins Bold"/>
              </a:rPr>
              <a:t>Reasons for interest</a:t>
            </a:r>
          </a:p>
        </p:txBody>
      </p:sp>
      <p:sp>
        <p:nvSpPr>
          <p:cNvPr id="11" name="TextBox 11"/>
          <p:cNvSpPr txBox="1"/>
          <p:nvPr/>
        </p:nvSpPr>
        <p:spPr>
          <a:xfrm>
            <a:off x="5495235" y="6072153"/>
            <a:ext cx="2888658" cy="879475"/>
          </a:xfrm>
          <a:prstGeom prst="rect">
            <a:avLst/>
          </a:prstGeom>
        </p:spPr>
        <p:txBody>
          <a:bodyPr lIns="0" tIns="0" rIns="0" bIns="0" rtlCol="0" anchor="t">
            <a:spAutoFit/>
          </a:bodyPr>
          <a:lstStyle/>
          <a:p>
            <a:pPr algn="ctr">
              <a:lnSpc>
                <a:spcPts val="3499"/>
              </a:lnSpc>
              <a:spcBef>
                <a:spcPct val="0"/>
              </a:spcBef>
            </a:pPr>
            <a:r>
              <a:rPr lang="en-US" sz="2499" b="1">
                <a:solidFill>
                  <a:srgbClr val="000000"/>
                </a:solidFill>
                <a:latin typeface="Poppins Bold"/>
                <a:ea typeface="Poppins Bold"/>
                <a:cs typeface="Poppins Bold"/>
                <a:sym typeface="Poppins Bold"/>
              </a:rPr>
              <a:t>Reasons for lack of interest</a:t>
            </a:r>
          </a:p>
        </p:txBody>
      </p:sp>
      <p:sp>
        <p:nvSpPr>
          <p:cNvPr id="12" name="AutoShape 12"/>
          <p:cNvSpPr/>
          <p:nvPr/>
        </p:nvSpPr>
        <p:spPr>
          <a:xfrm>
            <a:off x="2148903" y="4712702"/>
            <a:ext cx="0" cy="1426126"/>
          </a:xfrm>
          <a:prstGeom prst="line">
            <a:avLst/>
          </a:prstGeom>
          <a:ln w="38100" cap="flat">
            <a:solidFill>
              <a:srgbClr val="86080F"/>
            </a:solidFill>
            <a:prstDash val="solid"/>
            <a:headEnd type="none" w="sm" len="sm"/>
            <a:tailEnd type="triangle" w="lg" len="med"/>
          </a:ln>
        </p:spPr>
        <p:txBody>
          <a:bodyPr/>
          <a:lstStyle/>
          <a:p>
            <a:endParaRPr lang="en-GB"/>
          </a:p>
        </p:txBody>
      </p:sp>
      <p:sp>
        <p:nvSpPr>
          <p:cNvPr id="13" name="AutoShape 13"/>
          <p:cNvSpPr/>
          <p:nvPr/>
        </p:nvSpPr>
        <p:spPr>
          <a:xfrm>
            <a:off x="2148903" y="4615625"/>
            <a:ext cx="4790661" cy="1523203"/>
          </a:xfrm>
          <a:prstGeom prst="line">
            <a:avLst/>
          </a:prstGeom>
          <a:ln w="38100" cap="flat">
            <a:solidFill>
              <a:srgbClr val="86080F"/>
            </a:solidFill>
            <a:prstDash val="solid"/>
            <a:headEnd type="none" w="sm" len="sm"/>
            <a:tailEnd type="triangle" w="lg" len="med"/>
          </a:ln>
        </p:spPr>
        <p:txBody>
          <a:bodyPr/>
          <a:lstStyle/>
          <a:p>
            <a:endParaRPr lang="en-GB"/>
          </a:p>
        </p:txBody>
      </p:sp>
      <p:grpSp>
        <p:nvGrpSpPr>
          <p:cNvPr id="14" name="Group 14"/>
          <p:cNvGrpSpPr/>
          <p:nvPr/>
        </p:nvGrpSpPr>
        <p:grpSpPr>
          <a:xfrm>
            <a:off x="9912373" y="2665518"/>
            <a:ext cx="8039288" cy="672191"/>
            <a:chOff x="0" y="0"/>
            <a:chExt cx="10719051" cy="896255"/>
          </a:xfrm>
        </p:grpSpPr>
        <p:pic>
          <p:nvPicPr>
            <p:cNvPr id="15" name="Picture 15"/>
            <p:cNvPicPr>
              <a:picLocks noChangeAspect="1"/>
            </p:cNvPicPr>
            <p:nvPr/>
          </p:nvPicPr>
          <p:blipFill>
            <a:blip r:embed="rId7"/>
            <a:stretch>
              <a:fillRect/>
            </a:stretch>
          </p:blipFill>
          <p:spPr>
            <a:xfrm>
              <a:off x="6868636" y="-116385"/>
              <a:ext cx="4200452" cy="1165225"/>
            </a:xfrm>
            <a:prstGeom prst="rect">
              <a:avLst/>
            </a:prstGeom>
          </p:spPr>
        </p:pic>
        <p:sp>
          <p:nvSpPr>
            <p:cNvPr id="16" name="TextBox 16"/>
            <p:cNvSpPr txBox="1"/>
            <p:nvPr/>
          </p:nvSpPr>
          <p:spPr>
            <a:xfrm>
              <a:off x="0" y="-57150"/>
              <a:ext cx="7002774" cy="953405"/>
            </a:xfrm>
            <a:prstGeom prst="rect">
              <a:avLst/>
            </a:prstGeom>
          </p:spPr>
          <p:txBody>
            <a:bodyPr lIns="0" tIns="0" rIns="0" bIns="0" rtlCol="0" anchor="t">
              <a:spAutoFit/>
            </a:bodyPr>
            <a:lstStyle/>
            <a:p>
              <a:pPr algn="l">
                <a:lnSpc>
                  <a:spcPts val="2850"/>
                </a:lnSpc>
                <a:spcBef>
                  <a:spcPct val="0"/>
                </a:spcBef>
              </a:pPr>
              <a:r>
                <a:rPr lang="en-US" sz="2035" dirty="0">
                  <a:solidFill>
                    <a:srgbClr val="000000"/>
                  </a:solidFill>
                  <a:latin typeface="Poppins"/>
                  <a:ea typeface="Poppins"/>
                  <a:cs typeface="Poppins"/>
                  <a:sym typeface="Poppins"/>
                </a:rPr>
                <a:t>Participation in conferences, workshops, or seminars organized in Ukraine</a:t>
              </a:r>
            </a:p>
          </p:txBody>
        </p:sp>
      </p:grpSp>
      <p:grpSp>
        <p:nvGrpSpPr>
          <p:cNvPr id="17" name="Group 17"/>
          <p:cNvGrpSpPr/>
          <p:nvPr/>
        </p:nvGrpSpPr>
        <p:grpSpPr>
          <a:xfrm>
            <a:off x="9945711" y="2105743"/>
            <a:ext cx="8298950" cy="374530"/>
            <a:chOff x="0" y="0"/>
            <a:chExt cx="11065267" cy="499373"/>
          </a:xfrm>
        </p:grpSpPr>
        <p:pic>
          <p:nvPicPr>
            <p:cNvPr id="18" name="Picture 18"/>
            <p:cNvPicPr>
              <a:picLocks noChangeAspect="1"/>
            </p:cNvPicPr>
            <p:nvPr/>
          </p:nvPicPr>
          <p:blipFill>
            <a:blip r:embed="rId8"/>
            <a:stretch>
              <a:fillRect/>
            </a:stretch>
          </p:blipFill>
          <p:spPr>
            <a:xfrm>
              <a:off x="6834015" y="-350436"/>
              <a:ext cx="4615912" cy="1234469"/>
            </a:xfrm>
            <a:prstGeom prst="rect">
              <a:avLst/>
            </a:prstGeom>
          </p:spPr>
        </p:pic>
        <p:sp>
          <p:nvSpPr>
            <p:cNvPr id="19" name="TextBox 19"/>
            <p:cNvSpPr txBox="1"/>
            <p:nvPr/>
          </p:nvSpPr>
          <p:spPr>
            <a:xfrm>
              <a:off x="0" y="-57150"/>
              <a:ext cx="7002774" cy="470805"/>
            </a:xfrm>
            <a:prstGeom prst="rect">
              <a:avLst/>
            </a:prstGeom>
          </p:spPr>
          <p:txBody>
            <a:bodyPr lIns="0" tIns="0" rIns="0" bIns="0" rtlCol="0" anchor="t">
              <a:spAutoFit/>
            </a:bodyPr>
            <a:lstStyle/>
            <a:p>
              <a:pPr algn="l">
                <a:lnSpc>
                  <a:spcPts val="2850"/>
                </a:lnSpc>
                <a:spcBef>
                  <a:spcPct val="0"/>
                </a:spcBef>
              </a:pPr>
              <a:r>
                <a:rPr lang="en-US" sz="2035">
                  <a:solidFill>
                    <a:srgbClr val="000000"/>
                  </a:solidFill>
                  <a:latin typeface="Poppins"/>
                  <a:ea typeface="Poppins"/>
                  <a:cs typeface="Poppins"/>
                  <a:sym typeface="Poppins"/>
                </a:rPr>
                <a:t>Joint scientific publications</a:t>
              </a:r>
            </a:p>
          </p:txBody>
        </p:sp>
      </p:grpSp>
      <p:grpSp>
        <p:nvGrpSpPr>
          <p:cNvPr id="20" name="Group 20"/>
          <p:cNvGrpSpPr/>
          <p:nvPr/>
        </p:nvGrpSpPr>
        <p:grpSpPr>
          <a:xfrm>
            <a:off x="9945711" y="3522954"/>
            <a:ext cx="8309729" cy="672191"/>
            <a:chOff x="0" y="0"/>
            <a:chExt cx="11079639" cy="896255"/>
          </a:xfrm>
        </p:grpSpPr>
        <p:pic>
          <p:nvPicPr>
            <p:cNvPr id="21" name="Picture 21"/>
            <p:cNvPicPr>
              <a:picLocks noChangeAspect="1"/>
            </p:cNvPicPr>
            <p:nvPr/>
          </p:nvPicPr>
          <p:blipFill>
            <a:blip r:embed="rId9"/>
            <a:stretch>
              <a:fillRect/>
            </a:stretch>
          </p:blipFill>
          <p:spPr>
            <a:xfrm>
              <a:off x="6832578" y="-170544"/>
              <a:ext cx="4633158" cy="1237343"/>
            </a:xfrm>
            <a:prstGeom prst="rect">
              <a:avLst/>
            </a:prstGeom>
          </p:spPr>
        </p:pic>
        <p:sp>
          <p:nvSpPr>
            <p:cNvPr id="22" name="TextBox 22"/>
            <p:cNvSpPr txBox="1"/>
            <p:nvPr/>
          </p:nvSpPr>
          <p:spPr>
            <a:xfrm>
              <a:off x="0" y="-57150"/>
              <a:ext cx="7218674" cy="953405"/>
            </a:xfrm>
            <a:prstGeom prst="rect">
              <a:avLst/>
            </a:prstGeom>
          </p:spPr>
          <p:txBody>
            <a:bodyPr lIns="0" tIns="0" rIns="0" bIns="0" rtlCol="0" anchor="t">
              <a:spAutoFit/>
            </a:bodyPr>
            <a:lstStyle/>
            <a:p>
              <a:pPr algn="l">
                <a:lnSpc>
                  <a:spcPts val="2850"/>
                </a:lnSpc>
                <a:spcBef>
                  <a:spcPct val="0"/>
                </a:spcBef>
              </a:pPr>
              <a:r>
                <a:rPr lang="en-US" sz="2035" dirty="0">
                  <a:solidFill>
                    <a:srgbClr val="000000"/>
                  </a:solidFill>
                  <a:latin typeface="Poppins"/>
                  <a:ea typeface="Poppins"/>
                  <a:cs typeface="Poppins"/>
                  <a:sym typeface="Poppins"/>
                </a:rPr>
                <a:t>Promotion of Ukrainian science and culture abroad (speeches, public events)</a:t>
              </a:r>
            </a:p>
          </p:txBody>
        </p:sp>
      </p:grpSp>
      <p:grpSp>
        <p:nvGrpSpPr>
          <p:cNvPr id="23" name="Group 23"/>
          <p:cNvGrpSpPr/>
          <p:nvPr/>
        </p:nvGrpSpPr>
        <p:grpSpPr>
          <a:xfrm>
            <a:off x="9945711" y="4380391"/>
            <a:ext cx="8267798" cy="348863"/>
            <a:chOff x="0" y="0"/>
            <a:chExt cx="11023731" cy="465150"/>
          </a:xfrm>
        </p:grpSpPr>
        <p:sp>
          <p:nvSpPr>
            <p:cNvPr id="24" name="TextBox 24"/>
            <p:cNvSpPr txBox="1"/>
            <p:nvPr/>
          </p:nvSpPr>
          <p:spPr>
            <a:xfrm>
              <a:off x="0" y="-31402"/>
              <a:ext cx="7218674" cy="470805"/>
            </a:xfrm>
            <a:prstGeom prst="rect">
              <a:avLst/>
            </a:prstGeom>
          </p:spPr>
          <p:txBody>
            <a:bodyPr lIns="0" tIns="0" rIns="0" bIns="0" rtlCol="0" anchor="t">
              <a:spAutoFit/>
            </a:bodyPr>
            <a:lstStyle/>
            <a:p>
              <a:pPr algn="l">
                <a:lnSpc>
                  <a:spcPts val="2850"/>
                </a:lnSpc>
                <a:spcBef>
                  <a:spcPct val="0"/>
                </a:spcBef>
              </a:pPr>
              <a:r>
                <a:rPr lang="en-US" sz="2035" dirty="0">
                  <a:solidFill>
                    <a:srgbClr val="000000"/>
                  </a:solidFill>
                  <a:latin typeface="Poppins"/>
                  <a:ea typeface="Poppins"/>
                  <a:cs typeface="Poppins"/>
                  <a:sym typeface="Poppins"/>
                </a:rPr>
                <a:t>Teaching/giving lectures online</a:t>
              </a:r>
            </a:p>
          </p:txBody>
        </p:sp>
        <p:pic>
          <p:nvPicPr>
            <p:cNvPr id="25" name="Picture 25"/>
            <p:cNvPicPr>
              <a:picLocks noChangeAspect="1"/>
            </p:cNvPicPr>
            <p:nvPr/>
          </p:nvPicPr>
          <p:blipFill>
            <a:blip r:embed="rId10"/>
            <a:stretch>
              <a:fillRect/>
            </a:stretch>
          </p:blipFill>
          <p:spPr>
            <a:xfrm>
              <a:off x="6838168" y="-380506"/>
              <a:ext cx="4566068" cy="1226161"/>
            </a:xfrm>
            <a:prstGeom prst="rect">
              <a:avLst/>
            </a:prstGeom>
          </p:spPr>
        </p:pic>
      </p:grpSp>
      <p:grpSp>
        <p:nvGrpSpPr>
          <p:cNvPr id="26" name="Group 26"/>
          <p:cNvGrpSpPr/>
          <p:nvPr/>
        </p:nvGrpSpPr>
        <p:grpSpPr>
          <a:xfrm>
            <a:off x="9945711" y="4914498"/>
            <a:ext cx="8005531" cy="350431"/>
            <a:chOff x="0" y="0"/>
            <a:chExt cx="10674041" cy="467241"/>
          </a:xfrm>
        </p:grpSpPr>
        <p:sp>
          <p:nvSpPr>
            <p:cNvPr id="27" name="TextBox 27"/>
            <p:cNvSpPr txBox="1"/>
            <p:nvPr/>
          </p:nvSpPr>
          <p:spPr>
            <a:xfrm>
              <a:off x="0" y="-3565"/>
              <a:ext cx="7218674" cy="470805"/>
            </a:xfrm>
            <a:prstGeom prst="rect">
              <a:avLst/>
            </a:prstGeom>
          </p:spPr>
          <p:txBody>
            <a:bodyPr lIns="0" tIns="0" rIns="0" bIns="0" rtlCol="0" anchor="t">
              <a:spAutoFit/>
            </a:bodyPr>
            <a:lstStyle/>
            <a:p>
              <a:pPr algn="l">
                <a:lnSpc>
                  <a:spcPts val="2850"/>
                </a:lnSpc>
                <a:spcBef>
                  <a:spcPct val="0"/>
                </a:spcBef>
              </a:pPr>
              <a:r>
                <a:rPr lang="en-US" sz="2035" dirty="0">
                  <a:solidFill>
                    <a:srgbClr val="000000"/>
                  </a:solidFill>
                  <a:latin typeface="Poppins"/>
                  <a:ea typeface="Poppins"/>
                  <a:cs typeface="Poppins"/>
                  <a:sym typeface="Poppins"/>
                </a:rPr>
                <a:t>Joint preparation of grant applications</a:t>
              </a:r>
            </a:p>
          </p:txBody>
        </p:sp>
        <p:pic>
          <p:nvPicPr>
            <p:cNvPr id="28" name="Picture 28"/>
            <p:cNvPicPr>
              <a:picLocks noChangeAspect="1"/>
            </p:cNvPicPr>
            <p:nvPr/>
          </p:nvPicPr>
          <p:blipFill>
            <a:blip r:embed="rId11"/>
            <a:stretch>
              <a:fillRect/>
            </a:stretch>
          </p:blipFill>
          <p:spPr>
            <a:xfrm>
              <a:off x="6873137" y="-345537"/>
              <a:ext cx="4146440" cy="1156223"/>
            </a:xfrm>
            <a:prstGeom prst="rect">
              <a:avLst/>
            </a:prstGeom>
          </p:spPr>
        </p:pic>
      </p:grpSp>
      <p:grpSp>
        <p:nvGrpSpPr>
          <p:cNvPr id="29" name="Group 29"/>
          <p:cNvGrpSpPr/>
          <p:nvPr/>
        </p:nvGrpSpPr>
        <p:grpSpPr>
          <a:xfrm>
            <a:off x="9945711" y="5450174"/>
            <a:ext cx="8208432" cy="1034141"/>
            <a:chOff x="0" y="0"/>
            <a:chExt cx="10944576" cy="1378855"/>
          </a:xfrm>
        </p:grpSpPr>
        <p:pic>
          <p:nvPicPr>
            <p:cNvPr id="30" name="Picture 30"/>
            <p:cNvPicPr>
              <a:picLocks noChangeAspect="1"/>
            </p:cNvPicPr>
            <p:nvPr/>
          </p:nvPicPr>
          <p:blipFill>
            <a:blip r:embed="rId12"/>
            <a:stretch>
              <a:fillRect/>
            </a:stretch>
          </p:blipFill>
          <p:spPr>
            <a:xfrm>
              <a:off x="6846084" y="54121"/>
              <a:ext cx="4471082" cy="1210330"/>
            </a:xfrm>
            <a:prstGeom prst="rect">
              <a:avLst/>
            </a:prstGeom>
          </p:spPr>
        </p:pic>
        <p:sp>
          <p:nvSpPr>
            <p:cNvPr id="31" name="TextBox 31"/>
            <p:cNvSpPr txBox="1"/>
            <p:nvPr/>
          </p:nvSpPr>
          <p:spPr>
            <a:xfrm>
              <a:off x="0" y="-57150"/>
              <a:ext cx="7218674" cy="1436005"/>
            </a:xfrm>
            <a:prstGeom prst="rect">
              <a:avLst/>
            </a:prstGeom>
          </p:spPr>
          <p:txBody>
            <a:bodyPr lIns="0" tIns="0" rIns="0" bIns="0" rtlCol="0" anchor="t">
              <a:spAutoFit/>
            </a:bodyPr>
            <a:lstStyle/>
            <a:p>
              <a:pPr algn="l">
                <a:lnSpc>
                  <a:spcPts val="2850"/>
                </a:lnSpc>
                <a:spcBef>
                  <a:spcPct val="0"/>
                </a:spcBef>
              </a:pPr>
              <a:r>
                <a:rPr lang="en-US" sz="2035" dirty="0">
                  <a:solidFill>
                    <a:srgbClr val="000000"/>
                  </a:solidFill>
                  <a:latin typeface="Poppins"/>
                  <a:ea typeface="Poppins"/>
                  <a:cs typeface="Poppins"/>
                  <a:sym typeface="Poppins"/>
                </a:rPr>
                <a:t>Scientific consulting for Ukrainian students/graduate students/young scientists</a:t>
              </a:r>
            </a:p>
          </p:txBody>
        </p:sp>
      </p:grpSp>
      <p:grpSp>
        <p:nvGrpSpPr>
          <p:cNvPr id="32" name="Group 32"/>
          <p:cNvGrpSpPr/>
          <p:nvPr/>
        </p:nvGrpSpPr>
        <p:grpSpPr>
          <a:xfrm>
            <a:off x="9879036" y="6669560"/>
            <a:ext cx="8335066" cy="350431"/>
            <a:chOff x="0" y="0"/>
            <a:chExt cx="11113421" cy="467241"/>
          </a:xfrm>
        </p:grpSpPr>
        <p:sp>
          <p:nvSpPr>
            <p:cNvPr id="33" name="TextBox 33"/>
            <p:cNvSpPr txBox="1"/>
            <p:nvPr/>
          </p:nvSpPr>
          <p:spPr>
            <a:xfrm>
              <a:off x="0" y="-3565"/>
              <a:ext cx="7218674" cy="470805"/>
            </a:xfrm>
            <a:prstGeom prst="rect">
              <a:avLst/>
            </a:prstGeom>
          </p:spPr>
          <p:txBody>
            <a:bodyPr lIns="0" tIns="0" rIns="0" bIns="0" rtlCol="0" anchor="t">
              <a:spAutoFit/>
            </a:bodyPr>
            <a:lstStyle/>
            <a:p>
              <a:pPr algn="l">
                <a:lnSpc>
                  <a:spcPts val="2850"/>
                </a:lnSpc>
                <a:spcBef>
                  <a:spcPct val="0"/>
                </a:spcBef>
              </a:pPr>
              <a:r>
                <a:rPr lang="en-US" sz="2035" dirty="0">
                  <a:solidFill>
                    <a:srgbClr val="000000"/>
                  </a:solidFill>
                  <a:latin typeface="Poppins"/>
                  <a:ea typeface="Poppins"/>
                  <a:cs typeface="Poppins"/>
                  <a:sym typeface="Poppins"/>
                </a:rPr>
                <a:t> Joint research projects</a:t>
              </a:r>
            </a:p>
          </p:txBody>
        </p:sp>
        <p:pic>
          <p:nvPicPr>
            <p:cNvPr id="34" name="Picture 34"/>
            <p:cNvPicPr>
              <a:picLocks noChangeAspect="1"/>
            </p:cNvPicPr>
            <p:nvPr/>
          </p:nvPicPr>
          <p:blipFill>
            <a:blip r:embed="rId13"/>
            <a:stretch>
              <a:fillRect/>
            </a:stretch>
          </p:blipFill>
          <p:spPr>
            <a:xfrm>
              <a:off x="6926989" y="-380585"/>
              <a:ext cx="4567016" cy="1226319"/>
            </a:xfrm>
            <a:prstGeom prst="rect">
              <a:avLst/>
            </a:prstGeom>
          </p:spPr>
        </p:pic>
      </p:grpSp>
      <p:grpSp>
        <p:nvGrpSpPr>
          <p:cNvPr id="35" name="Group 35"/>
          <p:cNvGrpSpPr/>
          <p:nvPr/>
        </p:nvGrpSpPr>
        <p:grpSpPr>
          <a:xfrm>
            <a:off x="9945711" y="8062671"/>
            <a:ext cx="8257327" cy="1034141"/>
            <a:chOff x="0" y="0"/>
            <a:chExt cx="11009770" cy="1378855"/>
          </a:xfrm>
        </p:grpSpPr>
        <p:sp>
          <p:nvSpPr>
            <p:cNvPr id="36" name="TextBox 36"/>
            <p:cNvSpPr txBox="1"/>
            <p:nvPr/>
          </p:nvSpPr>
          <p:spPr>
            <a:xfrm>
              <a:off x="0" y="-57150"/>
              <a:ext cx="7218674" cy="1436005"/>
            </a:xfrm>
            <a:prstGeom prst="rect">
              <a:avLst/>
            </a:prstGeom>
          </p:spPr>
          <p:txBody>
            <a:bodyPr lIns="0" tIns="0" rIns="0" bIns="0" rtlCol="0" anchor="t">
              <a:spAutoFit/>
            </a:bodyPr>
            <a:lstStyle/>
            <a:p>
              <a:pPr algn="l">
                <a:lnSpc>
                  <a:spcPts val="2850"/>
                </a:lnSpc>
                <a:spcBef>
                  <a:spcPct val="0"/>
                </a:spcBef>
              </a:pPr>
              <a:r>
                <a:rPr lang="en-US" sz="2035">
                  <a:solidFill>
                    <a:srgbClr val="000000"/>
                  </a:solidFill>
                  <a:latin typeface="Poppins"/>
                  <a:ea typeface="Poppins"/>
                  <a:cs typeface="Poppins"/>
                  <a:sym typeface="Poppins"/>
                </a:rPr>
                <a:t>Charitable or volunteer support for scientific, educational, and other initiatives</a:t>
              </a:r>
            </a:p>
          </p:txBody>
        </p:sp>
        <p:pic>
          <p:nvPicPr>
            <p:cNvPr id="37" name="Picture 37"/>
            <p:cNvPicPr>
              <a:picLocks noChangeAspect="1"/>
            </p:cNvPicPr>
            <p:nvPr/>
          </p:nvPicPr>
          <p:blipFill>
            <a:blip r:embed="rId14"/>
            <a:stretch>
              <a:fillRect/>
            </a:stretch>
          </p:blipFill>
          <p:spPr>
            <a:xfrm>
              <a:off x="6839564" y="77742"/>
              <a:ext cx="4549315" cy="1223369"/>
            </a:xfrm>
            <a:prstGeom prst="rect">
              <a:avLst/>
            </a:prstGeom>
          </p:spPr>
        </p:pic>
      </p:grpSp>
      <p:grpSp>
        <p:nvGrpSpPr>
          <p:cNvPr id="38" name="Group 38"/>
          <p:cNvGrpSpPr/>
          <p:nvPr/>
        </p:nvGrpSpPr>
        <p:grpSpPr>
          <a:xfrm>
            <a:off x="9945711" y="7205235"/>
            <a:ext cx="8257327" cy="672191"/>
            <a:chOff x="0" y="0"/>
            <a:chExt cx="11009770" cy="896255"/>
          </a:xfrm>
        </p:grpSpPr>
        <p:sp>
          <p:nvSpPr>
            <p:cNvPr id="39" name="TextBox 39"/>
            <p:cNvSpPr txBox="1"/>
            <p:nvPr/>
          </p:nvSpPr>
          <p:spPr>
            <a:xfrm>
              <a:off x="0" y="-57150"/>
              <a:ext cx="7218674" cy="953405"/>
            </a:xfrm>
            <a:prstGeom prst="rect">
              <a:avLst/>
            </a:prstGeom>
          </p:spPr>
          <p:txBody>
            <a:bodyPr lIns="0" tIns="0" rIns="0" bIns="0" rtlCol="0" anchor="t">
              <a:spAutoFit/>
            </a:bodyPr>
            <a:lstStyle/>
            <a:p>
              <a:pPr algn="l">
                <a:lnSpc>
                  <a:spcPts val="2850"/>
                </a:lnSpc>
                <a:spcBef>
                  <a:spcPct val="0"/>
                </a:spcBef>
              </a:pPr>
              <a:r>
                <a:rPr lang="en-US" sz="2035">
                  <a:solidFill>
                    <a:srgbClr val="000000"/>
                  </a:solidFill>
                  <a:latin typeface="Poppins"/>
                  <a:ea typeface="Poppins"/>
                  <a:cs typeface="Poppins"/>
                  <a:sym typeface="Poppins"/>
                </a:rPr>
                <a:t>Expert evaluation/review of scientific works or projects</a:t>
              </a:r>
            </a:p>
          </p:txBody>
        </p:sp>
        <p:pic>
          <p:nvPicPr>
            <p:cNvPr id="40" name="Picture 40"/>
            <p:cNvPicPr>
              <a:picLocks noChangeAspect="1"/>
            </p:cNvPicPr>
            <p:nvPr/>
          </p:nvPicPr>
          <p:blipFill>
            <a:blip r:embed="rId15"/>
            <a:stretch>
              <a:fillRect/>
            </a:stretch>
          </p:blipFill>
          <p:spPr>
            <a:xfrm>
              <a:off x="6839564" y="-175910"/>
              <a:ext cx="4549315" cy="1223369"/>
            </a:xfrm>
            <a:prstGeom prst="rect">
              <a:avLst/>
            </a:prstGeom>
          </p:spPr>
        </p:pic>
      </p:grpSp>
      <p:grpSp>
        <p:nvGrpSpPr>
          <p:cNvPr id="41" name="Group 41"/>
          <p:cNvGrpSpPr/>
          <p:nvPr/>
        </p:nvGrpSpPr>
        <p:grpSpPr>
          <a:xfrm>
            <a:off x="9945711" y="9282058"/>
            <a:ext cx="7985158" cy="672191"/>
            <a:chOff x="0" y="0"/>
            <a:chExt cx="10646877" cy="896255"/>
          </a:xfrm>
        </p:grpSpPr>
        <p:sp>
          <p:nvSpPr>
            <p:cNvPr id="42" name="TextBox 42"/>
            <p:cNvSpPr txBox="1"/>
            <p:nvPr/>
          </p:nvSpPr>
          <p:spPr>
            <a:xfrm>
              <a:off x="0" y="-57150"/>
              <a:ext cx="7218674" cy="953405"/>
            </a:xfrm>
            <a:prstGeom prst="rect">
              <a:avLst/>
            </a:prstGeom>
          </p:spPr>
          <p:txBody>
            <a:bodyPr lIns="0" tIns="0" rIns="0" bIns="0" rtlCol="0" anchor="t">
              <a:spAutoFit/>
            </a:bodyPr>
            <a:lstStyle/>
            <a:p>
              <a:pPr algn="l">
                <a:lnSpc>
                  <a:spcPts val="2850"/>
                </a:lnSpc>
                <a:spcBef>
                  <a:spcPct val="0"/>
                </a:spcBef>
              </a:pPr>
              <a:r>
                <a:rPr lang="en-US" sz="2035">
                  <a:solidFill>
                    <a:srgbClr val="000000"/>
                  </a:solidFill>
                  <a:latin typeface="Poppins"/>
                  <a:ea typeface="Poppins"/>
                  <a:cs typeface="Poppins"/>
                  <a:sym typeface="Poppins"/>
                </a:rPr>
                <a:t>Countering disinformation and propaganda from the Russian Federation</a:t>
              </a:r>
            </a:p>
          </p:txBody>
        </p:sp>
        <p:pic>
          <p:nvPicPr>
            <p:cNvPr id="43" name="Picture 43"/>
            <p:cNvPicPr>
              <a:picLocks noChangeAspect="1"/>
            </p:cNvPicPr>
            <p:nvPr/>
          </p:nvPicPr>
          <p:blipFill>
            <a:blip r:embed="rId16"/>
            <a:stretch>
              <a:fillRect/>
            </a:stretch>
          </p:blipFill>
          <p:spPr>
            <a:xfrm>
              <a:off x="6875854" y="-139620"/>
              <a:ext cx="4113844" cy="1150791"/>
            </a:xfrm>
            <a:prstGeom prst="rect">
              <a:avLst/>
            </a:prstGeom>
          </p:spPr>
        </p:pic>
      </p:grpSp>
      <p:sp>
        <p:nvSpPr>
          <p:cNvPr id="44" name="Freeform 44"/>
          <p:cNvSpPr/>
          <p:nvPr/>
        </p:nvSpPr>
        <p:spPr>
          <a:xfrm>
            <a:off x="191763" y="7167528"/>
            <a:ext cx="4765881" cy="2579533"/>
          </a:xfrm>
          <a:custGeom>
            <a:avLst/>
            <a:gdLst/>
            <a:ahLst/>
            <a:cxnLst/>
            <a:rect l="l" t="t" r="r" b="b"/>
            <a:pathLst>
              <a:path w="4765881" h="2579533">
                <a:moveTo>
                  <a:pt x="0" y="0"/>
                </a:moveTo>
                <a:lnTo>
                  <a:pt x="4765881" y="0"/>
                </a:lnTo>
                <a:lnTo>
                  <a:pt x="4765881" y="2579533"/>
                </a:lnTo>
                <a:lnTo>
                  <a:pt x="0" y="2579533"/>
                </a:lnTo>
                <a:lnTo>
                  <a:pt x="0" y="0"/>
                </a:lnTo>
                <a:close/>
              </a:path>
            </a:pathLst>
          </a:custGeom>
          <a:blipFill>
            <a:blip r:embed="rId17"/>
            <a:stretch>
              <a:fillRect/>
            </a:stretch>
          </a:blipFill>
        </p:spPr>
        <p:txBody>
          <a:bodyPr/>
          <a:lstStyle/>
          <a:p>
            <a:endParaRPr lang="en-GB"/>
          </a:p>
        </p:txBody>
      </p:sp>
      <p:sp>
        <p:nvSpPr>
          <p:cNvPr id="45" name="Freeform 45"/>
          <p:cNvSpPr/>
          <p:nvPr/>
        </p:nvSpPr>
        <p:spPr>
          <a:xfrm>
            <a:off x="4957644" y="7142106"/>
            <a:ext cx="4535443" cy="2579533"/>
          </a:xfrm>
          <a:custGeom>
            <a:avLst/>
            <a:gdLst/>
            <a:ahLst/>
            <a:cxnLst/>
            <a:rect l="l" t="t" r="r" b="b"/>
            <a:pathLst>
              <a:path w="4535443" h="2579533">
                <a:moveTo>
                  <a:pt x="0" y="0"/>
                </a:moveTo>
                <a:lnTo>
                  <a:pt x="4535443" y="0"/>
                </a:lnTo>
                <a:lnTo>
                  <a:pt x="4535443" y="2579533"/>
                </a:lnTo>
                <a:lnTo>
                  <a:pt x="0" y="2579533"/>
                </a:lnTo>
                <a:lnTo>
                  <a:pt x="0" y="0"/>
                </a:lnTo>
                <a:close/>
              </a:path>
            </a:pathLst>
          </a:custGeom>
          <a:blipFill>
            <a:blip r:embed="rId18"/>
            <a:stretch>
              <a:fillRect/>
            </a:stretch>
          </a:blipFill>
        </p:spPr>
        <p:txBody>
          <a:bodyPr/>
          <a:lstStyle/>
          <a:p>
            <a:endParaRPr lang="en-GB"/>
          </a:p>
        </p:txBody>
      </p:sp>
      <p:sp>
        <p:nvSpPr>
          <p:cNvPr id="46" name="TextBox 46"/>
          <p:cNvSpPr txBox="1"/>
          <p:nvPr/>
        </p:nvSpPr>
        <p:spPr>
          <a:xfrm>
            <a:off x="464862" y="38100"/>
            <a:ext cx="17745532" cy="594393"/>
          </a:xfrm>
          <a:prstGeom prst="rect">
            <a:avLst/>
          </a:prstGeom>
        </p:spPr>
        <p:txBody>
          <a:bodyPr wrap="square" lIns="0" tIns="0" rIns="0" bIns="0" rtlCol="0" anchor="t">
            <a:spAutoFit/>
          </a:bodyPr>
          <a:lstStyle/>
          <a:p>
            <a:pPr algn="l">
              <a:lnSpc>
                <a:spcPts val="4500"/>
              </a:lnSpc>
            </a:pPr>
            <a:r>
              <a:rPr lang="en-US" sz="4500" b="1" dirty="0">
                <a:solidFill>
                  <a:srgbClr val="000000"/>
                </a:solidFill>
                <a:latin typeface="Poppins Bold"/>
                <a:ea typeface="Poppins Bold"/>
                <a:cs typeface="Poppins Bold"/>
                <a:sym typeface="Poppins Bold"/>
              </a:rPr>
              <a:t>Participation of the diaspora in activities supporting Ukraine</a:t>
            </a:r>
          </a:p>
        </p:txBody>
      </p:sp>
      <p:sp>
        <p:nvSpPr>
          <p:cNvPr id="47" name="TextBox 47"/>
          <p:cNvSpPr txBox="1"/>
          <p:nvPr/>
        </p:nvSpPr>
        <p:spPr>
          <a:xfrm>
            <a:off x="0" y="1008028"/>
            <a:ext cx="2888658" cy="879475"/>
          </a:xfrm>
          <a:prstGeom prst="rect">
            <a:avLst/>
          </a:prstGeom>
        </p:spPr>
        <p:txBody>
          <a:bodyPr lIns="0" tIns="0" rIns="0" bIns="0" rtlCol="0" anchor="t">
            <a:spAutoFit/>
          </a:bodyPr>
          <a:lstStyle/>
          <a:p>
            <a:pPr algn="ctr">
              <a:lnSpc>
                <a:spcPts val="3499"/>
              </a:lnSpc>
              <a:spcBef>
                <a:spcPct val="0"/>
              </a:spcBef>
            </a:pPr>
            <a:r>
              <a:rPr lang="en-US" sz="2499" b="1">
                <a:solidFill>
                  <a:srgbClr val="000000"/>
                </a:solidFill>
                <a:latin typeface="Poppins Bold"/>
                <a:ea typeface="Poppins Bold"/>
                <a:cs typeface="Poppins Bold"/>
                <a:sym typeface="Poppins Bold"/>
              </a:rPr>
              <a:t>Activities to support Ukraine</a:t>
            </a:r>
          </a:p>
        </p:txBody>
      </p:sp>
      <p:sp>
        <p:nvSpPr>
          <p:cNvPr id="48" name="TextBox 48"/>
          <p:cNvSpPr txBox="1"/>
          <p:nvPr/>
        </p:nvSpPr>
        <p:spPr>
          <a:xfrm>
            <a:off x="3164411" y="1159231"/>
            <a:ext cx="1163550" cy="558020"/>
          </a:xfrm>
          <a:prstGeom prst="rect">
            <a:avLst/>
          </a:prstGeom>
        </p:spPr>
        <p:txBody>
          <a:bodyPr lIns="0" tIns="0" rIns="0" bIns="0" rtlCol="0" anchor="t">
            <a:spAutoFit/>
          </a:bodyPr>
          <a:lstStyle/>
          <a:p>
            <a:pPr algn="ctr">
              <a:lnSpc>
                <a:spcPts val="4418"/>
              </a:lnSpc>
              <a:spcBef>
                <a:spcPct val="0"/>
              </a:spcBef>
            </a:pPr>
            <a:r>
              <a:rPr lang="en-US" sz="3155" b="1">
                <a:solidFill>
                  <a:srgbClr val="86080F"/>
                </a:solidFill>
                <a:latin typeface="Poppins Bold"/>
                <a:ea typeface="Poppins Bold"/>
                <a:cs typeface="Poppins Bold"/>
                <a:sym typeface="Poppins Bold"/>
              </a:rPr>
              <a:t>91,3%</a:t>
            </a:r>
          </a:p>
        </p:txBody>
      </p:sp>
      <p:sp>
        <p:nvSpPr>
          <p:cNvPr id="49" name="TextBox 49"/>
          <p:cNvSpPr txBox="1"/>
          <p:nvPr/>
        </p:nvSpPr>
        <p:spPr>
          <a:xfrm>
            <a:off x="4603713" y="1173950"/>
            <a:ext cx="2335850" cy="675640"/>
          </a:xfrm>
          <a:prstGeom prst="rect">
            <a:avLst/>
          </a:prstGeom>
        </p:spPr>
        <p:txBody>
          <a:bodyPr lIns="0" tIns="0" rIns="0" bIns="0" rtlCol="0" anchor="t">
            <a:spAutoFit/>
          </a:bodyPr>
          <a:lstStyle/>
          <a:p>
            <a:pPr algn="ctr">
              <a:lnSpc>
                <a:spcPts val="2660"/>
              </a:lnSpc>
              <a:spcBef>
                <a:spcPct val="0"/>
              </a:spcBef>
            </a:pPr>
            <a:r>
              <a:rPr lang="en-US" sz="1900">
                <a:solidFill>
                  <a:srgbClr val="000000"/>
                </a:solidFill>
                <a:latin typeface="Poppins"/>
                <a:ea typeface="Poppins"/>
                <a:cs typeface="Poppins"/>
                <a:sym typeface="Poppins"/>
              </a:rPr>
              <a:t>Yes (regularly and occasionally)</a:t>
            </a:r>
          </a:p>
        </p:txBody>
      </p:sp>
      <p:sp>
        <p:nvSpPr>
          <p:cNvPr id="50" name="TextBox 50"/>
          <p:cNvSpPr txBox="1"/>
          <p:nvPr/>
        </p:nvSpPr>
        <p:spPr>
          <a:xfrm>
            <a:off x="3148382" y="2431471"/>
            <a:ext cx="3135231" cy="407397"/>
          </a:xfrm>
          <a:prstGeom prst="rect">
            <a:avLst/>
          </a:prstGeom>
        </p:spPr>
        <p:txBody>
          <a:bodyPr lIns="0" tIns="0" rIns="0" bIns="0" rtlCol="0" anchor="t">
            <a:spAutoFit/>
          </a:bodyPr>
          <a:lstStyle/>
          <a:p>
            <a:pPr algn="l">
              <a:lnSpc>
                <a:spcPts val="3270"/>
              </a:lnSpc>
              <a:spcBef>
                <a:spcPct val="0"/>
              </a:spcBef>
            </a:pPr>
            <a:r>
              <a:rPr lang="en-US" sz="2335">
                <a:solidFill>
                  <a:srgbClr val="000000"/>
                </a:solidFill>
                <a:latin typeface="Poppins"/>
                <a:ea typeface="Poppins"/>
                <a:cs typeface="Poppins"/>
                <a:sym typeface="Poppins"/>
              </a:rPr>
              <a:t>Very interested</a:t>
            </a:r>
          </a:p>
        </p:txBody>
      </p:sp>
      <p:sp>
        <p:nvSpPr>
          <p:cNvPr id="51" name="TextBox 51"/>
          <p:cNvSpPr txBox="1"/>
          <p:nvPr/>
        </p:nvSpPr>
        <p:spPr>
          <a:xfrm>
            <a:off x="3148382" y="3236893"/>
            <a:ext cx="3135231" cy="407397"/>
          </a:xfrm>
          <a:prstGeom prst="rect">
            <a:avLst/>
          </a:prstGeom>
        </p:spPr>
        <p:txBody>
          <a:bodyPr lIns="0" tIns="0" rIns="0" bIns="0" rtlCol="0" anchor="t">
            <a:spAutoFit/>
          </a:bodyPr>
          <a:lstStyle/>
          <a:p>
            <a:pPr algn="l">
              <a:lnSpc>
                <a:spcPts val="3270"/>
              </a:lnSpc>
              <a:spcBef>
                <a:spcPct val="0"/>
              </a:spcBef>
            </a:pPr>
            <a:r>
              <a:rPr lang="en-US" sz="2335">
                <a:solidFill>
                  <a:srgbClr val="000000"/>
                </a:solidFill>
                <a:latin typeface="Poppins"/>
                <a:ea typeface="Poppins"/>
                <a:cs typeface="Poppins"/>
                <a:sym typeface="Poppins"/>
              </a:rPr>
              <a:t>Not very interested</a:t>
            </a:r>
          </a:p>
        </p:txBody>
      </p:sp>
      <p:sp>
        <p:nvSpPr>
          <p:cNvPr id="52" name="TextBox 52"/>
          <p:cNvSpPr txBox="1"/>
          <p:nvPr/>
        </p:nvSpPr>
        <p:spPr>
          <a:xfrm>
            <a:off x="3148382" y="3649068"/>
            <a:ext cx="3135231" cy="407397"/>
          </a:xfrm>
          <a:prstGeom prst="rect">
            <a:avLst/>
          </a:prstGeom>
        </p:spPr>
        <p:txBody>
          <a:bodyPr lIns="0" tIns="0" rIns="0" bIns="0" rtlCol="0" anchor="t">
            <a:spAutoFit/>
          </a:bodyPr>
          <a:lstStyle/>
          <a:p>
            <a:pPr algn="l">
              <a:lnSpc>
                <a:spcPts val="3270"/>
              </a:lnSpc>
              <a:spcBef>
                <a:spcPct val="0"/>
              </a:spcBef>
            </a:pPr>
            <a:r>
              <a:rPr lang="en-US" sz="2335">
                <a:solidFill>
                  <a:srgbClr val="000000"/>
                </a:solidFill>
                <a:latin typeface="Poppins"/>
                <a:ea typeface="Poppins"/>
                <a:cs typeface="Poppins"/>
                <a:sym typeface="Poppins"/>
              </a:rPr>
              <a:t>Not interested</a:t>
            </a:r>
          </a:p>
        </p:txBody>
      </p:sp>
      <p:sp>
        <p:nvSpPr>
          <p:cNvPr id="53" name="TextBox 53"/>
          <p:cNvSpPr txBox="1"/>
          <p:nvPr/>
        </p:nvSpPr>
        <p:spPr>
          <a:xfrm>
            <a:off x="3143311" y="4047594"/>
            <a:ext cx="2930494" cy="435105"/>
          </a:xfrm>
          <a:prstGeom prst="rect">
            <a:avLst/>
          </a:prstGeom>
        </p:spPr>
        <p:txBody>
          <a:bodyPr lIns="0" tIns="0" rIns="0" bIns="0" rtlCol="0" anchor="t">
            <a:spAutoFit/>
          </a:bodyPr>
          <a:lstStyle/>
          <a:p>
            <a:pPr algn="l">
              <a:lnSpc>
                <a:spcPts val="3317"/>
              </a:lnSpc>
              <a:spcBef>
                <a:spcPct val="0"/>
              </a:spcBef>
            </a:pPr>
            <a:r>
              <a:rPr lang="en-US" sz="2369">
                <a:solidFill>
                  <a:srgbClr val="000000"/>
                </a:solidFill>
                <a:latin typeface="Poppins"/>
                <a:ea typeface="Poppins"/>
                <a:cs typeface="Poppins"/>
                <a:sym typeface="Poppins"/>
              </a:rPr>
              <a:t>Difficult to answer</a:t>
            </a:r>
          </a:p>
        </p:txBody>
      </p:sp>
      <p:sp>
        <p:nvSpPr>
          <p:cNvPr id="54" name="TextBox 54"/>
          <p:cNvSpPr txBox="1"/>
          <p:nvPr/>
        </p:nvSpPr>
        <p:spPr>
          <a:xfrm>
            <a:off x="11417157" y="987425"/>
            <a:ext cx="5906969" cy="879475"/>
          </a:xfrm>
          <a:prstGeom prst="rect">
            <a:avLst/>
          </a:prstGeom>
        </p:spPr>
        <p:txBody>
          <a:bodyPr lIns="0" tIns="0" rIns="0" bIns="0" rtlCol="0" anchor="t">
            <a:spAutoFit/>
          </a:bodyPr>
          <a:lstStyle/>
          <a:p>
            <a:pPr algn="ctr">
              <a:lnSpc>
                <a:spcPts val="3499"/>
              </a:lnSpc>
              <a:spcBef>
                <a:spcPct val="0"/>
              </a:spcBef>
            </a:pPr>
            <a:r>
              <a:rPr lang="en-US" sz="2499" b="1" dirty="0">
                <a:solidFill>
                  <a:srgbClr val="000000"/>
                </a:solidFill>
                <a:latin typeface="Poppins Bold"/>
                <a:ea typeface="Poppins Bold"/>
                <a:cs typeface="Poppins Bold"/>
                <a:sym typeface="Poppins Bold"/>
              </a:rPr>
              <a:t>Forms of cooperation with Ukrainian institutions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15079" y="609612"/>
            <a:ext cx="13912576" cy="0"/>
          </a:xfrm>
          <a:prstGeom prst="line">
            <a:avLst/>
          </a:prstGeom>
          <a:ln w="85725" cap="flat">
            <a:solidFill>
              <a:srgbClr val="F4CE46"/>
            </a:solidFill>
            <a:prstDash val="solid"/>
            <a:headEnd type="none" w="sm" len="sm"/>
            <a:tailEnd type="none" w="sm" len="sm"/>
          </a:ln>
        </p:spPr>
        <p:txBody>
          <a:bodyPr/>
          <a:lstStyle/>
          <a:p>
            <a:endParaRPr lang="en-GB"/>
          </a:p>
        </p:txBody>
      </p:sp>
      <p:grpSp>
        <p:nvGrpSpPr>
          <p:cNvPr id="3" name="Group 3"/>
          <p:cNvGrpSpPr/>
          <p:nvPr/>
        </p:nvGrpSpPr>
        <p:grpSpPr>
          <a:xfrm>
            <a:off x="9917136" y="4283696"/>
            <a:ext cx="8301272" cy="547370"/>
            <a:chOff x="0" y="0"/>
            <a:chExt cx="11068362" cy="729827"/>
          </a:xfrm>
        </p:grpSpPr>
        <p:pic>
          <p:nvPicPr>
            <p:cNvPr id="4" name="Picture 4"/>
            <p:cNvPicPr>
              <a:picLocks noChangeAspect="1"/>
            </p:cNvPicPr>
            <p:nvPr/>
          </p:nvPicPr>
          <p:blipFill>
            <a:blip r:embed="rId2"/>
            <a:stretch>
              <a:fillRect/>
            </a:stretch>
          </p:blipFill>
          <p:spPr>
            <a:xfrm>
              <a:off x="6833705" y="-252631"/>
              <a:ext cx="4619627" cy="1235088"/>
            </a:xfrm>
            <a:prstGeom prst="rect">
              <a:avLst/>
            </a:prstGeom>
          </p:spPr>
        </p:pic>
        <p:sp>
          <p:nvSpPr>
            <p:cNvPr id="5" name="TextBox 5"/>
            <p:cNvSpPr txBox="1"/>
            <p:nvPr/>
          </p:nvSpPr>
          <p:spPr>
            <a:xfrm>
              <a:off x="0" y="-57150"/>
              <a:ext cx="7002774" cy="786977"/>
            </a:xfrm>
            <a:prstGeom prst="rect">
              <a:avLst/>
            </a:prstGeom>
          </p:spPr>
          <p:txBody>
            <a:bodyPr lIns="0" tIns="0" rIns="0" bIns="0" rtlCol="0" anchor="t">
              <a:spAutoFit/>
            </a:bodyPr>
            <a:lstStyle/>
            <a:p>
              <a:pPr algn="l">
                <a:lnSpc>
                  <a:spcPts val="2379"/>
                </a:lnSpc>
                <a:spcBef>
                  <a:spcPct val="0"/>
                </a:spcBef>
              </a:pPr>
              <a:r>
                <a:rPr lang="en-US" sz="1699">
                  <a:solidFill>
                    <a:srgbClr val="000000"/>
                  </a:solidFill>
                  <a:latin typeface="Poppins"/>
                  <a:ea typeface="Poppins"/>
                  <a:cs typeface="Poppins"/>
                  <a:sym typeface="Poppins"/>
                </a:rPr>
                <a:t>Lack of clear state mechanisms for engaging the diaspora</a:t>
              </a:r>
            </a:p>
          </p:txBody>
        </p:sp>
      </p:grpSp>
      <p:grpSp>
        <p:nvGrpSpPr>
          <p:cNvPr id="6" name="Group 6"/>
          <p:cNvGrpSpPr/>
          <p:nvPr/>
        </p:nvGrpSpPr>
        <p:grpSpPr>
          <a:xfrm>
            <a:off x="9945711" y="3015233"/>
            <a:ext cx="8254129" cy="547370"/>
            <a:chOff x="0" y="0"/>
            <a:chExt cx="11005506" cy="729827"/>
          </a:xfrm>
        </p:grpSpPr>
        <p:pic>
          <p:nvPicPr>
            <p:cNvPr id="7" name="Picture 7"/>
            <p:cNvPicPr>
              <a:picLocks noChangeAspect="1"/>
            </p:cNvPicPr>
            <p:nvPr/>
          </p:nvPicPr>
          <p:blipFill>
            <a:blip r:embed="rId3"/>
            <a:stretch>
              <a:fillRect/>
            </a:stretch>
          </p:blipFill>
          <p:spPr>
            <a:xfrm>
              <a:off x="6839991" y="-246345"/>
              <a:ext cx="4544198" cy="1222516"/>
            </a:xfrm>
            <a:prstGeom prst="rect">
              <a:avLst/>
            </a:prstGeom>
          </p:spPr>
        </p:pic>
        <p:sp>
          <p:nvSpPr>
            <p:cNvPr id="8" name="TextBox 8"/>
            <p:cNvSpPr txBox="1"/>
            <p:nvPr/>
          </p:nvSpPr>
          <p:spPr>
            <a:xfrm>
              <a:off x="0" y="-57150"/>
              <a:ext cx="7002774" cy="786977"/>
            </a:xfrm>
            <a:prstGeom prst="rect">
              <a:avLst/>
            </a:prstGeom>
          </p:spPr>
          <p:txBody>
            <a:bodyPr lIns="0" tIns="0" rIns="0" bIns="0" rtlCol="0" anchor="t">
              <a:spAutoFit/>
            </a:bodyPr>
            <a:lstStyle/>
            <a:p>
              <a:pPr algn="l">
                <a:lnSpc>
                  <a:spcPts val="2379"/>
                </a:lnSpc>
                <a:spcBef>
                  <a:spcPct val="0"/>
                </a:spcBef>
              </a:pPr>
              <a:r>
                <a:rPr lang="en-US" sz="1699" dirty="0">
                  <a:solidFill>
                    <a:srgbClr val="000000"/>
                  </a:solidFill>
                  <a:latin typeface="Poppins"/>
                  <a:ea typeface="Poppins"/>
                  <a:cs typeface="Poppins"/>
                  <a:sym typeface="Poppins"/>
                </a:rPr>
                <a:t>Poor communication between Ukrainian institutions and scientists abroad</a:t>
              </a:r>
            </a:p>
          </p:txBody>
        </p:sp>
      </p:grpSp>
      <p:grpSp>
        <p:nvGrpSpPr>
          <p:cNvPr id="9" name="Group 9"/>
          <p:cNvGrpSpPr/>
          <p:nvPr/>
        </p:nvGrpSpPr>
        <p:grpSpPr>
          <a:xfrm>
            <a:off x="9931423" y="3748719"/>
            <a:ext cx="8298074" cy="348863"/>
            <a:chOff x="0" y="0"/>
            <a:chExt cx="11064098" cy="465150"/>
          </a:xfrm>
        </p:grpSpPr>
        <p:pic>
          <p:nvPicPr>
            <p:cNvPr id="10" name="Picture 10"/>
            <p:cNvPicPr>
              <a:picLocks noChangeAspect="1"/>
            </p:cNvPicPr>
            <p:nvPr/>
          </p:nvPicPr>
          <p:blipFill>
            <a:blip r:embed="rId4"/>
            <a:stretch>
              <a:fillRect/>
            </a:stretch>
          </p:blipFill>
          <p:spPr>
            <a:xfrm>
              <a:off x="6834132" y="-384542"/>
              <a:ext cx="4614510" cy="1234235"/>
            </a:xfrm>
            <a:prstGeom prst="rect">
              <a:avLst/>
            </a:prstGeom>
          </p:spPr>
        </p:pic>
        <p:sp>
          <p:nvSpPr>
            <p:cNvPr id="11" name="TextBox 11"/>
            <p:cNvSpPr txBox="1"/>
            <p:nvPr/>
          </p:nvSpPr>
          <p:spPr>
            <a:xfrm>
              <a:off x="0" y="7362"/>
              <a:ext cx="7218674" cy="393277"/>
            </a:xfrm>
            <a:prstGeom prst="rect">
              <a:avLst/>
            </a:prstGeom>
          </p:spPr>
          <p:txBody>
            <a:bodyPr lIns="0" tIns="0" rIns="0" bIns="0" rtlCol="0" anchor="t">
              <a:spAutoFit/>
            </a:bodyPr>
            <a:lstStyle/>
            <a:p>
              <a:pPr algn="l">
                <a:lnSpc>
                  <a:spcPts val="2379"/>
                </a:lnSpc>
                <a:spcBef>
                  <a:spcPct val="0"/>
                </a:spcBef>
              </a:pPr>
              <a:r>
                <a:rPr lang="en-US" sz="1699" dirty="0">
                  <a:solidFill>
                    <a:srgbClr val="000000"/>
                  </a:solidFill>
                  <a:latin typeface="Poppins"/>
                  <a:ea typeface="Poppins"/>
                  <a:cs typeface="Poppins"/>
                  <a:sym typeface="Poppins"/>
                </a:rPr>
                <a:t>Lack of funding/instability of financial programs</a:t>
              </a:r>
            </a:p>
          </p:txBody>
        </p:sp>
      </p:grpSp>
      <p:grpSp>
        <p:nvGrpSpPr>
          <p:cNvPr id="12" name="Group 12"/>
          <p:cNvGrpSpPr/>
          <p:nvPr/>
        </p:nvGrpSpPr>
        <p:grpSpPr>
          <a:xfrm>
            <a:off x="9945711" y="6045942"/>
            <a:ext cx="8027941" cy="348863"/>
            <a:chOff x="0" y="0"/>
            <a:chExt cx="10703921" cy="465150"/>
          </a:xfrm>
        </p:grpSpPr>
        <p:sp>
          <p:nvSpPr>
            <p:cNvPr id="13" name="TextBox 13"/>
            <p:cNvSpPr txBox="1"/>
            <p:nvPr/>
          </p:nvSpPr>
          <p:spPr>
            <a:xfrm>
              <a:off x="0" y="33151"/>
              <a:ext cx="7218674" cy="393277"/>
            </a:xfrm>
            <a:prstGeom prst="rect">
              <a:avLst/>
            </a:prstGeom>
          </p:spPr>
          <p:txBody>
            <a:bodyPr lIns="0" tIns="0" rIns="0" bIns="0" rtlCol="0" anchor="t">
              <a:spAutoFit/>
            </a:bodyPr>
            <a:lstStyle/>
            <a:p>
              <a:pPr algn="l">
                <a:lnSpc>
                  <a:spcPts val="2379"/>
                </a:lnSpc>
                <a:spcBef>
                  <a:spcPct val="0"/>
                </a:spcBef>
              </a:pPr>
              <a:r>
                <a:rPr lang="en-US" sz="1699" dirty="0">
                  <a:solidFill>
                    <a:srgbClr val="000000"/>
                  </a:solidFill>
                  <a:latin typeface="Poppins"/>
                  <a:ea typeface="Poppins"/>
                  <a:cs typeface="Poppins"/>
                  <a:sym typeface="Poppins"/>
                </a:rPr>
                <a:t>Bureaucratic obstacles</a:t>
              </a:r>
            </a:p>
          </p:txBody>
        </p:sp>
        <p:pic>
          <p:nvPicPr>
            <p:cNvPr id="14" name="Picture 14"/>
            <p:cNvPicPr>
              <a:picLocks noChangeAspect="1"/>
            </p:cNvPicPr>
            <p:nvPr/>
          </p:nvPicPr>
          <p:blipFill>
            <a:blip r:embed="rId5"/>
            <a:stretch>
              <a:fillRect/>
            </a:stretch>
          </p:blipFill>
          <p:spPr>
            <a:xfrm>
              <a:off x="6870149" y="-348525"/>
              <a:ext cx="4182298" cy="1162200"/>
            </a:xfrm>
            <a:prstGeom prst="rect">
              <a:avLst/>
            </a:prstGeom>
          </p:spPr>
        </p:pic>
      </p:grpSp>
      <p:grpSp>
        <p:nvGrpSpPr>
          <p:cNvPr id="15" name="Group 15"/>
          <p:cNvGrpSpPr/>
          <p:nvPr/>
        </p:nvGrpSpPr>
        <p:grpSpPr>
          <a:xfrm>
            <a:off x="9945711" y="9514861"/>
            <a:ext cx="8019200" cy="547370"/>
            <a:chOff x="0" y="0"/>
            <a:chExt cx="10692266" cy="729827"/>
          </a:xfrm>
        </p:grpSpPr>
        <p:sp>
          <p:nvSpPr>
            <p:cNvPr id="16" name="TextBox 16"/>
            <p:cNvSpPr txBox="1"/>
            <p:nvPr/>
          </p:nvSpPr>
          <p:spPr>
            <a:xfrm>
              <a:off x="0" y="-57150"/>
              <a:ext cx="6983080" cy="786977"/>
            </a:xfrm>
            <a:prstGeom prst="rect">
              <a:avLst/>
            </a:prstGeom>
          </p:spPr>
          <p:txBody>
            <a:bodyPr lIns="0" tIns="0" rIns="0" bIns="0" rtlCol="0" anchor="t">
              <a:spAutoFit/>
            </a:bodyPr>
            <a:lstStyle/>
            <a:p>
              <a:pPr algn="l">
                <a:lnSpc>
                  <a:spcPts val="2379"/>
                </a:lnSpc>
                <a:spcBef>
                  <a:spcPct val="0"/>
                </a:spcBef>
              </a:pPr>
              <a:r>
                <a:rPr lang="en-US" sz="1699">
                  <a:solidFill>
                    <a:srgbClr val="000000"/>
                  </a:solidFill>
                  <a:latin typeface="Poppins"/>
                  <a:ea typeface="Poppins"/>
                  <a:cs typeface="Poppins"/>
                  <a:sym typeface="Poppins"/>
                </a:rPr>
                <a:t>Difficulty accessing information about opportunities for participation</a:t>
              </a:r>
            </a:p>
          </p:txBody>
        </p:sp>
        <p:pic>
          <p:nvPicPr>
            <p:cNvPr id="17" name="Picture 17"/>
            <p:cNvPicPr>
              <a:picLocks noChangeAspect="1"/>
            </p:cNvPicPr>
            <p:nvPr/>
          </p:nvPicPr>
          <p:blipFill>
            <a:blip r:embed="rId6"/>
            <a:stretch>
              <a:fillRect/>
            </a:stretch>
          </p:blipFill>
          <p:spPr>
            <a:xfrm>
              <a:off x="6871315" y="-215021"/>
              <a:ext cx="4168310" cy="1159868"/>
            </a:xfrm>
            <a:prstGeom prst="rect">
              <a:avLst/>
            </a:prstGeom>
          </p:spPr>
        </p:pic>
      </p:grpSp>
      <p:grpSp>
        <p:nvGrpSpPr>
          <p:cNvPr id="18" name="Group 18"/>
          <p:cNvGrpSpPr/>
          <p:nvPr/>
        </p:nvGrpSpPr>
        <p:grpSpPr>
          <a:xfrm>
            <a:off x="9945711" y="7314405"/>
            <a:ext cx="8254698" cy="547370"/>
            <a:chOff x="0" y="0"/>
            <a:chExt cx="11006264" cy="729827"/>
          </a:xfrm>
        </p:grpSpPr>
        <p:pic>
          <p:nvPicPr>
            <p:cNvPr id="19" name="Picture 19"/>
            <p:cNvPicPr>
              <a:picLocks noChangeAspect="1"/>
            </p:cNvPicPr>
            <p:nvPr/>
          </p:nvPicPr>
          <p:blipFill>
            <a:blip r:embed="rId7"/>
            <a:stretch>
              <a:fillRect/>
            </a:stretch>
          </p:blipFill>
          <p:spPr>
            <a:xfrm>
              <a:off x="6839915" y="-252717"/>
              <a:ext cx="4545108" cy="1222668"/>
            </a:xfrm>
            <a:prstGeom prst="rect">
              <a:avLst/>
            </a:prstGeom>
          </p:spPr>
        </p:pic>
        <p:sp>
          <p:nvSpPr>
            <p:cNvPr id="20" name="TextBox 20"/>
            <p:cNvSpPr txBox="1"/>
            <p:nvPr/>
          </p:nvSpPr>
          <p:spPr>
            <a:xfrm>
              <a:off x="0" y="-57150"/>
              <a:ext cx="7218674" cy="786977"/>
            </a:xfrm>
            <a:prstGeom prst="rect">
              <a:avLst/>
            </a:prstGeom>
          </p:spPr>
          <p:txBody>
            <a:bodyPr lIns="0" tIns="0" rIns="0" bIns="0" rtlCol="0" anchor="t">
              <a:spAutoFit/>
            </a:bodyPr>
            <a:lstStyle/>
            <a:p>
              <a:pPr algn="l">
                <a:lnSpc>
                  <a:spcPts val="2379"/>
                </a:lnSpc>
                <a:spcBef>
                  <a:spcPct val="0"/>
                </a:spcBef>
              </a:pPr>
              <a:r>
                <a:rPr lang="en-US" sz="1699">
                  <a:solidFill>
                    <a:srgbClr val="000000"/>
                  </a:solidFill>
                  <a:latin typeface="Poppins"/>
                  <a:ea typeface="Poppins"/>
                  <a:cs typeface="Poppins"/>
                  <a:sym typeface="Poppins"/>
                </a:rPr>
                <a:t>Lack of recognition or underestimation of the achievements of Ukrainian scientists abroad</a:t>
              </a:r>
            </a:p>
          </p:txBody>
        </p:sp>
      </p:grpSp>
      <p:grpSp>
        <p:nvGrpSpPr>
          <p:cNvPr id="21" name="Group 21"/>
          <p:cNvGrpSpPr/>
          <p:nvPr/>
        </p:nvGrpSpPr>
        <p:grpSpPr>
          <a:xfrm>
            <a:off x="9917136" y="8047890"/>
            <a:ext cx="8046614" cy="547370"/>
            <a:chOff x="0" y="0"/>
            <a:chExt cx="10728818" cy="729827"/>
          </a:xfrm>
        </p:grpSpPr>
        <p:sp>
          <p:nvSpPr>
            <p:cNvPr id="22" name="TextBox 22"/>
            <p:cNvSpPr txBox="1"/>
            <p:nvPr/>
          </p:nvSpPr>
          <p:spPr>
            <a:xfrm>
              <a:off x="0" y="-57150"/>
              <a:ext cx="7218674" cy="786977"/>
            </a:xfrm>
            <a:prstGeom prst="rect">
              <a:avLst/>
            </a:prstGeom>
          </p:spPr>
          <p:txBody>
            <a:bodyPr lIns="0" tIns="0" rIns="0" bIns="0" rtlCol="0" anchor="t">
              <a:spAutoFit/>
            </a:bodyPr>
            <a:lstStyle/>
            <a:p>
              <a:pPr algn="l">
                <a:lnSpc>
                  <a:spcPts val="2379"/>
                </a:lnSpc>
                <a:spcBef>
                  <a:spcPct val="0"/>
                </a:spcBef>
              </a:pPr>
              <a:r>
                <a:rPr lang="en-US" sz="1699">
                  <a:solidFill>
                    <a:srgbClr val="000000"/>
                  </a:solidFill>
                  <a:latin typeface="Poppins"/>
                  <a:ea typeface="Poppins"/>
                  <a:cs typeface="Poppins"/>
                  <a:sym typeface="Poppins"/>
                </a:rPr>
                <a:t>Lack of a single coordination platform for cooperation</a:t>
              </a:r>
            </a:p>
          </p:txBody>
        </p:sp>
        <p:pic>
          <p:nvPicPr>
            <p:cNvPr id="23" name="Picture 23"/>
            <p:cNvPicPr>
              <a:picLocks noChangeAspect="1"/>
            </p:cNvPicPr>
            <p:nvPr/>
          </p:nvPicPr>
          <p:blipFill>
            <a:blip r:embed="rId8"/>
            <a:stretch>
              <a:fillRect/>
            </a:stretch>
          </p:blipFill>
          <p:spPr>
            <a:xfrm>
              <a:off x="6909570" y="-311128"/>
              <a:ext cx="4166454" cy="1159559"/>
            </a:xfrm>
            <a:prstGeom prst="rect">
              <a:avLst/>
            </a:prstGeom>
          </p:spPr>
        </p:pic>
      </p:grpSp>
      <p:grpSp>
        <p:nvGrpSpPr>
          <p:cNvPr id="24" name="Group 24"/>
          <p:cNvGrpSpPr/>
          <p:nvPr/>
        </p:nvGrpSpPr>
        <p:grpSpPr>
          <a:xfrm>
            <a:off x="9917136" y="6580920"/>
            <a:ext cx="8296036" cy="547370"/>
            <a:chOff x="0" y="0"/>
            <a:chExt cx="11061382" cy="729827"/>
          </a:xfrm>
        </p:grpSpPr>
        <p:sp>
          <p:nvSpPr>
            <p:cNvPr id="25" name="TextBox 25"/>
            <p:cNvSpPr txBox="1"/>
            <p:nvPr/>
          </p:nvSpPr>
          <p:spPr>
            <a:xfrm>
              <a:off x="0" y="-57150"/>
              <a:ext cx="7180574" cy="786977"/>
            </a:xfrm>
            <a:prstGeom prst="rect">
              <a:avLst/>
            </a:prstGeom>
          </p:spPr>
          <p:txBody>
            <a:bodyPr lIns="0" tIns="0" rIns="0" bIns="0" rtlCol="0" anchor="t">
              <a:spAutoFit/>
            </a:bodyPr>
            <a:lstStyle/>
            <a:p>
              <a:pPr algn="l">
                <a:lnSpc>
                  <a:spcPts val="2379"/>
                </a:lnSpc>
                <a:spcBef>
                  <a:spcPct val="0"/>
                </a:spcBef>
              </a:pPr>
              <a:r>
                <a:rPr lang="en-US" sz="1699" dirty="0">
                  <a:solidFill>
                    <a:srgbClr val="000000"/>
                  </a:solidFill>
                  <a:latin typeface="Poppins"/>
                  <a:ea typeface="Poppins"/>
                  <a:cs typeface="Poppins"/>
                  <a:sym typeface="Poppins"/>
                </a:rPr>
                <a:t>Limited time due to professional or family commitments</a:t>
              </a:r>
            </a:p>
          </p:txBody>
        </p:sp>
        <p:pic>
          <p:nvPicPr>
            <p:cNvPr id="26" name="Picture 26"/>
            <p:cNvPicPr>
              <a:picLocks noChangeAspect="1"/>
            </p:cNvPicPr>
            <p:nvPr/>
          </p:nvPicPr>
          <p:blipFill>
            <a:blip r:embed="rId9"/>
            <a:stretch>
              <a:fillRect/>
            </a:stretch>
          </p:blipFill>
          <p:spPr>
            <a:xfrm>
              <a:off x="6834403" y="-301499"/>
              <a:ext cx="4611250" cy="1233692"/>
            </a:xfrm>
            <a:prstGeom prst="rect">
              <a:avLst/>
            </a:prstGeom>
          </p:spPr>
        </p:pic>
      </p:grpSp>
      <p:grpSp>
        <p:nvGrpSpPr>
          <p:cNvPr id="27" name="Group 27"/>
          <p:cNvGrpSpPr/>
          <p:nvPr/>
        </p:nvGrpSpPr>
        <p:grpSpPr>
          <a:xfrm>
            <a:off x="9931423" y="8781376"/>
            <a:ext cx="8244819" cy="547370"/>
            <a:chOff x="0" y="0"/>
            <a:chExt cx="10993093" cy="729827"/>
          </a:xfrm>
        </p:grpSpPr>
        <p:sp>
          <p:nvSpPr>
            <p:cNvPr id="28" name="TextBox 28"/>
            <p:cNvSpPr txBox="1"/>
            <p:nvPr/>
          </p:nvSpPr>
          <p:spPr>
            <a:xfrm>
              <a:off x="0" y="-57150"/>
              <a:ext cx="7218674" cy="786977"/>
            </a:xfrm>
            <a:prstGeom prst="rect">
              <a:avLst/>
            </a:prstGeom>
          </p:spPr>
          <p:txBody>
            <a:bodyPr lIns="0" tIns="0" rIns="0" bIns="0" rtlCol="0" anchor="t">
              <a:spAutoFit/>
            </a:bodyPr>
            <a:lstStyle/>
            <a:p>
              <a:pPr algn="l">
                <a:lnSpc>
                  <a:spcPts val="2379"/>
                </a:lnSpc>
                <a:spcBef>
                  <a:spcPct val="0"/>
                </a:spcBef>
              </a:pPr>
              <a:r>
                <a:rPr lang="en-US" sz="1699">
                  <a:solidFill>
                    <a:srgbClr val="000000"/>
                  </a:solidFill>
                  <a:latin typeface="Poppins"/>
                  <a:ea typeface="Poppins"/>
                  <a:cs typeface="Poppins"/>
                  <a:sym typeface="Poppins"/>
                </a:rPr>
                <a:t>Lack of modern infrastructure in Ukrainian institutions (laboratories, equipment, databases)</a:t>
              </a:r>
            </a:p>
          </p:txBody>
        </p:sp>
        <p:pic>
          <p:nvPicPr>
            <p:cNvPr id="29" name="Picture 29"/>
            <p:cNvPicPr>
              <a:picLocks noChangeAspect="1"/>
            </p:cNvPicPr>
            <p:nvPr/>
          </p:nvPicPr>
          <p:blipFill>
            <a:blip r:embed="rId10"/>
            <a:stretch>
              <a:fillRect/>
            </a:stretch>
          </p:blipFill>
          <p:spPr>
            <a:xfrm>
              <a:off x="6841232" y="-245104"/>
              <a:ext cx="4529303" cy="1220034"/>
            </a:xfrm>
            <a:prstGeom prst="rect">
              <a:avLst/>
            </a:prstGeom>
          </p:spPr>
        </p:pic>
      </p:grpSp>
      <p:grpSp>
        <p:nvGrpSpPr>
          <p:cNvPr id="30" name="Group 30"/>
          <p:cNvGrpSpPr/>
          <p:nvPr/>
        </p:nvGrpSpPr>
        <p:grpSpPr>
          <a:xfrm>
            <a:off x="9917136" y="5017182"/>
            <a:ext cx="8301864" cy="842645"/>
            <a:chOff x="0" y="0"/>
            <a:chExt cx="11069152" cy="1123527"/>
          </a:xfrm>
        </p:grpSpPr>
        <p:sp>
          <p:nvSpPr>
            <p:cNvPr id="31" name="TextBox 31"/>
            <p:cNvSpPr txBox="1"/>
            <p:nvPr/>
          </p:nvSpPr>
          <p:spPr>
            <a:xfrm>
              <a:off x="0" y="-57150"/>
              <a:ext cx="7218674" cy="1180677"/>
            </a:xfrm>
            <a:prstGeom prst="rect">
              <a:avLst/>
            </a:prstGeom>
          </p:spPr>
          <p:txBody>
            <a:bodyPr lIns="0" tIns="0" rIns="0" bIns="0" rtlCol="0" anchor="t">
              <a:spAutoFit/>
            </a:bodyPr>
            <a:lstStyle/>
            <a:p>
              <a:pPr algn="l">
                <a:lnSpc>
                  <a:spcPts val="2379"/>
                </a:lnSpc>
                <a:spcBef>
                  <a:spcPct val="0"/>
                </a:spcBef>
              </a:pPr>
              <a:r>
                <a:rPr lang="en-US" sz="1699" dirty="0">
                  <a:solidFill>
                    <a:srgbClr val="000000"/>
                  </a:solidFill>
                  <a:latin typeface="Poppins"/>
                  <a:ea typeface="Poppins"/>
                  <a:cs typeface="Poppins"/>
                  <a:sym typeface="Poppins"/>
                </a:rPr>
                <a:t>Insufficient motivation on the part of Ukrainian institutions (recognition, encouragement, rewards)</a:t>
              </a:r>
            </a:p>
          </p:txBody>
        </p:sp>
        <p:pic>
          <p:nvPicPr>
            <p:cNvPr id="32" name="Picture 32"/>
            <p:cNvPicPr>
              <a:picLocks noChangeAspect="1"/>
            </p:cNvPicPr>
            <p:nvPr/>
          </p:nvPicPr>
          <p:blipFill>
            <a:blip r:embed="rId11"/>
            <a:stretch>
              <a:fillRect/>
            </a:stretch>
          </p:blipFill>
          <p:spPr>
            <a:xfrm>
              <a:off x="6833626" y="-55860"/>
              <a:ext cx="4620574" cy="1235246"/>
            </a:xfrm>
            <a:prstGeom prst="rect">
              <a:avLst/>
            </a:prstGeom>
          </p:spPr>
        </p:pic>
      </p:grpSp>
      <p:grpSp>
        <p:nvGrpSpPr>
          <p:cNvPr id="33" name="Group 33"/>
          <p:cNvGrpSpPr/>
          <p:nvPr/>
        </p:nvGrpSpPr>
        <p:grpSpPr>
          <a:xfrm>
            <a:off x="174821" y="3015233"/>
            <a:ext cx="8958708" cy="547370"/>
            <a:chOff x="0" y="0"/>
            <a:chExt cx="11944944" cy="729827"/>
          </a:xfrm>
        </p:grpSpPr>
        <p:pic>
          <p:nvPicPr>
            <p:cNvPr id="34" name="Picture 34"/>
            <p:cNvPicPr>
              <a:picLocks noChangeAspect="1"/>
            </p:cNvPicPr>
            <p:nvPr/>
          </p:nvPicPr>
          <p:blipFill>
            <a:blip r:embed="rId12"/>
            <a:stretch>
              <a:fillRect/>
            </a:stretch>
          </p:blipFill>
          <p:spPr>
            <a:xfrm>
              <a:off x="8145742" y="-218013"/>
              <a:ext cx="4144583" cy="1155914"/>
            </a:xfrm>
            <a:prstGeom prst="rect">
              <a:avLst/>
            </a:prstGeom>
          </p:spPr>
        </p:pic>
        <p:sp>
          <p:nvSpPr>
            <p:cNvPr id="35" name="TextBox 35"/>
            <p:cNvSpPr txBox="1"/>
            <p:nvPr/>
          </p:nvSpPr>
          <p:spPr>
            <a:xfrm>
              <a:off x="0" y="-57150"/>
              <a:ext cx="8491124" cy="786977"/>
            </a:xfrm>
            <a:prstGeom prst="rect">
              <a:avLst/>
            </a:prstGeom>
          </p:spPr>
          <p:txBody>
            <a:bodyPr lIns="0" tIns="0" rIns="0" bIns="0" rtlCol="0" anchor="t">
              <a:spAutoFit/>
            </a:bodyPr>
            <a:lstStyle/>
            <a:p>
              <a:pPr algn="l">
                <a:lnSpc>
                  <a:spcPts val="2379"/>
                </a:lnSpc>
                <a:spcBef>
                  <a:spcPct val="0"/>
                </a:spcBef>
              </a:pPr>
              <a:r>
                <a:rPr lang="en-US" sz="1699" dirty="0">
                  <a:solidFill>
                    <a:srgbClr val="000000"/>
                  </a:solidFill>
                  <a:latin typeface="Poppins"/>
                  <a:ea typeface="Poppins"/>
                  <a:cs typeface="Poppins"/>
                  <a:sym typeface="Poppins"/>
                </a:rPr>
                <a:t>Invitations to participate in joint international research programs in Ukraine</a:t>
              </a:r>
            </a:p>
          </p:txBody>
        </p:sp>
      </p:grpSp>
      <p:grpSp>
        <p:nvGrpSpPr>
          <p:cNvPr id="36" name="Group 36"/>
          <p:cNvGrpSpPr/>
          <p:nvPr/>
        </p:nvGrpSpPr>
        <p:grpSpPr>
          <a:xfrm>
            <a:off x="174821" y="3686428"/>
            <a:ext cx="9232915" cy="547370"/>
            <a:chOff x="0" y="0"/>
            <a:chExt cx="12310553" cy="729827"/>
          </a:xfrm>
        </p:grpSpPr>
        <p:pic>
          <p:nvPicPr>
            <p:cNvPr id="37" name="Picture 37"/>
            <p:cNvPicPr>
              <a:picLocks noChangeAspect="1"/>
            </p:cNvPicPr>
            <p:nvPr/>
          </p:nvPicPr>
          <p:blipFill>
            <a:blip r:embed="rId13"/>
            <a:stretch>
              <a:fillRect/>
            </a:stretch>
          </p:blipFill>
          <p:spPr>
            <a:xfrm>
              <a:off x="8109181" y="-193580"/>
              <a:ext cx="4583315" cy="1229036"/>
            </a:xfrm>
            <a:prstGeom prst="rect">
              <a:avLst/>
            </a:prstGeom>
          </p:spPr>
        </p:pic>
        <p:sp>
          <p:nvSpPr>
            <p:cNvPr id="38" name="TextBox 38"/>
            <p:cNvSpPr txBox="1"/>
            <p:nvPr/>
          </p:nvSpPr>
          <p:spPr>
            <a:xfrm>
              <a:off x="0" y="-57150"/>
              <a:ext cx="8491124" cy="786977"/>
            </a:xfrm>
            <a:prstGeom prst="rect">
              <a:avLst/>
            </a:prstGeom>
          </p:spPr>
          <p:txBody>
            <a:bodyPr lIns="0" tIns="0" rIns="0" bIns="0" rtlCol="0" anchor="t">
              <a:spAutoFit/>
            </a:bodyPr>
            <a:lstStyle/>
            <a:p>
              <a:pPr algn="l">
                <a:lnSpc>
                  <a:spcPts val="2379"/>
                </a:lnSpc>
                <a:spcBef>
                  <a:spcPct val="0"/>
                </a:spcBef>
              </a:pPr>
              <a:r>
                <a:rPr lang="en-US" sz="1699" dirty="0">
                  <a:solidFill>
                    <a:srgbClr val="000000"/>
                  </a:solidFill>
                  <a:latin typeface="Poppins"/>
                  <a:ea typeface="Poppins"/>
                  <a:cs typeface="Poppins"/>
                  <a:sym typeface="Poppins"/>
                </a:rPr>
                <a:t>Invitations to join advisory and strategic scientific councils at government agencies</a:t>
              </a:r>
            </a:p>
          </p:txBody>
        </p:sp>
      </p:grpSp>
      <p:grpSp>
        <p:nvGrpSpPr>
          <p:cNvPr id="39" name="Group 39"/>
          <p:cNvGrpSpPr/>
          <p:nvPr/>
        </p:nvGrpSpPr>
        <p:grpSpPr>
          <a:xfrm>
            <a:off x="174821" y="4329049"/>
            <a:ext cx="9230001" cy="547370"/>
            <a:chOff x="0" y="0"/>
            <a:chExt cx="12306668" cy="729827"/>
          </a:xfrm>
        </p:grpSpPr>
        <p:pic>
          <p:nvPicPr>
            <p:cNvPr id="40" name="Picture 40"/>
            <p:cNvPicPr>
              <a:picLocks noChangeAspect="1"/>
            </p:cNvPicPr>
            <p:nvPr/>
          </p:nvPicPr>
          <p:blipFill>
            <a:blip r:embed="rId14"/>
            <a:stretch>
              <a:fillRect/>
            </a:stretch>
          </p:blipFill>
          <p:spPr>
            <a:xfrm>
              <a:off x="8109570" y="-254185"/>
              <a:ext cx="4578653" cy="1228259"/>
            </a:xfrm>
            <a:prstGeom prst="rect">
              <a:avLst/>
            </a:prstGeom>
          </p:spPr>
        </p:pic>
        <p:sp>
          <p:nvSpPr>
            <p:cNvPr id="41" name="TextBox 41"/>
            <p:cNvSpPr txBox="1"/>
            <p:nvPr/>
          </p:nvSpPr>
          <p:spPr>
            <a:xfrm>
              <a:off x="0" y="-57150"/>
              <a:ext cx="8491124" cy="786977"/>
            </a:xfrm>
            <a:prstGeom prst="rect">
              <a:avLst/>
            </a:prstGeom>
          </p:spPr>
          <p:txBody>
            <a:bodyPr lIns="0" tIns="0" rIns="0" bIns="0" rtlCol="0" anchor="t">
              <a:spAutoFit/>
            </a:bodyPr>
            <a:lstStyle/>
            <a:p>
              <a:pPr algn="l">
                <a:lnSpc>
                  <a:spcPts val="2379"/>
                </a:lnSpc>
                <a:spcBef>
                  <a:spcPct val="0"/>
                </a:spcBef>
              </a:pPr>
              <a:r>
                <a:rPr lang="en-US" sz="1699">
                  <a:solidFill>
                    <a:srgbClr val="000000"/>
                  </a:solidFill>
                  <a:latin typeface="Poppins"/>
                  <a:ea typeface="Poppins"/>
                  <a:cs typeface="Poppins"/>
                  <a:sym typeface="Poppins"/>
                </a:rPr>
                <a:t>Invitations to participate as keynote speakers at scientific conferences and forums</a:t>
              </a:r>
            </a:p>
          </p:txBody>
        </p:sp>
      </p:grpSp>
      <p:grpSp>
        <p:nvGrpSpPr>
          <p:cNvPr id="42" name="Group 42"/>
          <p:cNvGrpSpPr/>
          <p:nvPr/>
        </p:nvGrpSpPr>
        <p:grpSpPr>
          <a:xfrm>
            <a:off x="174821" y="4876419"/>
            <a:ext cx="9220099" cy="348863"/>
            <a:chOff x="0" y="0"/>
            <a:chExt cx="12293465" cy="465150"/>
          </a:xfrm>
        </p:grpSpPr>
        <p:sp>
          <p:nvSpPr>
            <p:cNvPr id="43" name="TextBox 43"/>
            <p:cNvSpPr txBox="1"/>
            <p:nvPr/>
          </p:nvSpPr>
          <p:spPr>
            <a:xfrm>
              <a:off x="0" y="7362"/>
              <a:ext cx="8491124" cy="393277"/>
            </a:xfrm>
            <a:prstGeom prst="rect">
              <a:avLst/>
            </a:prstGeom>
          </p:spPr>
          <p:txBody>
            <a:bodyPr lIns="0" tIns="0" rIns="0" bIns="0" rtlCol="0" anchor="t">
              <a:spAutoFit/>
            </a:bodyPr>
            <a:lstStyle/>
            <a:p>
              <a:pPr algn="l">
                <a:lnSpc>
                  <a:spcPts val="2379"/>
                </a:lnSpc>
                <a:spcBef>
                  <a:spcPct val="0"/>
                </a:spcBef>
              </a:pPr>
              <a:r>
                <a:rPr lang="en-US" sz="1699">
                  <a:solidFill>
                    <a:srgbClr val="000000"/>
                  </a:solidFill>
                  <a:latin typeface="Poppins"/>
                  <a:ea typeface="Poppins"/>
                  <a:cs typeface="Poppins"/>
                  <a:sym typeface="Poppins"/>
                </a:rPr>
                <a:t>Provision of special scholarships or diaspora support funds</a:t>
              </a:r>
            </a:p>
          </p:txBody>
        </p:sp>
        <p:pic>
          <p:nvPicPr>
            <p:cNvPr id="44" name="Picture 44"/>
            <p:cNvPicPr>
              <a:picLocks noChangeAspect="1"/>
            </p:cNvPicPr>
            <p:nvPr/>
          </p:nvPicPr>
          <p:blipFill>
            <a:blip r:embed="rId15"/>
            <a:stretch>
              <a:fillRect/>
            </a:stretch>
          </p:blipFill>
          <p:spPr>
            <a:xfrm>
              <a:off x="8110890" y="-380234"/>
              <a:ext cx="4562809" cy="1225618"/>
            </a:xfrm>
            <a:prstGeom prst="rect">
              <a:avLst/>
            </a:prstGeom>
          </p:spPr>
        </p:pic>
      </p:grpSp>
      <p:grpSp>
        <p:nvGrpSpPr>
          <p:cNvPr id="45" name="Group 45"/>
          <p:cNvGrpSpPr/>
          <p:nvPr/>
        </p:nvGrpSpPr>
        <p:grpSpPr>
          <a:xfrm>
            <a:off x="174821" y="5082798"/>
            <a:ext cx="9518720" cy="921658"/>
            <a:chOff x="0" y="-267542"/>
            <a:chExt cx="12691627" cy="1228878"/>
          </a:xfrm>
        </p:grpSpPr>
        <p:sp>
          <p:nvSpPr>
            <p:cNvPr id="46" name="TextBox 46"/>
            <p:cNvSpPr txBox="1"/>
            <p:nvPr/>
          </p:nvSpPr>
          <p:spPr>
            <a:xfrm>
              <a:off x="0" y="-57149"/>
              <a:ext cx="8491124" cy="799451"/>
            </a:xfrm>
            <a:prstGeom prst="rect">
              <a:avLst/>
            </a:prstGeom>
          </p:spPr>
          <p:txBody>
            <a:bodyPr lIns="0" tIns="0" rIns="0" bIns="0" rtlCol="0" anchor="t">
              <a:spAutoFit/>
            </a:bodyPr>
            <a:lstStyle/>
            <a:p>
              <a:pPr algn="l">
                <a:lnSpc>
                  <a:spcPts val="2379"/>
                </a:lnSpc>
                <a:spcBef>
                  <a:spcPct val="0"/>
                </a:spcBef>
              </a:pPr>
              <a:r>
                <a:rPr lang="en-US" sz="1699" dirty="0">
                  <a:solidFill>
                    <a:srgbClr val="000000"/>
                  </a:solidFill>
                  <a:latin typeface="Poppins"/>
                  <a:ea typeface="Poppins"/>
                  <a:cs typeface="Poppins"/>
                  <a:sym typeface="Poppins"/>
                </a:rPr>
                <a:t>Invitations to join supervisory boards of universities and research institutions</a:t>
              </a:r>
            </a:p>
          </p:txBody>
        </p:sp>
        <p:pic>
          <p:nvPicPr>
            <p:cNvPr id="47" name="Picture 47"/>
            <p:cNvPicPr>
              <a:picLocks noChangeAspect="1"/>
            </p:cNvPicPr>
            <p:nvPr/>
          </p:nvPicPr>
          <p:blipFill>
            <a:blip r:embed="rId16"/>
            <a:stretch>
              <a:fillRect/>
            </a:stretch>
          </p:blipFill>
          <p:spPr>
            <a:xfrm>
              <a:off x="8109260" y="-267542"/>
              <a:ext cx="4582367" cy="1228878"/>
            </a:xfrm>
            <a:prstGeom prst="rect">
              <a:avLst/>
            </a:prstGeom>
          </p:spPr>
        </p:pic>
      </p:grpSp>
      <p:grpSp>
        <p:nvGrpSpPr>
          <p:cNvPr id="48" name="Group 48"/>
          <p:cNvGrpSpPr/>
          <p:nvPr/>
        </p:nvGrpSpPr>
        <p:grpSpPr>
          <a:xfrm>
            <a:off x="174821" y="5773892"/>
            <a:ext cx="9492478" cy="916887"/>
            <a:chOff x="0" y="-177509"/>
            <a:chExt cx="12656639" cy="1222516"/>
          </a:xfrm>
        </p:grpSpPr>
        <p:pic>
          <p:nvPicPr>
            <p:cNvPr id="49" name="Picture 49"/>
            <p:cNvPicPr>
              <a:picLocks noChangeAspect="1"/>
            </p:cNvPicPr>
            <p:nvPr/>
          </p:nvPicPr>
          <p:blipFill>
            <a:blip r:embed="rId17"/>
            <a:stretch>
              <a:fillRect/>
            </a:stretch>
          </p:blipFill>
          <p:spPr>
            <a:xfrm>
              <a:off x="8112441" y="-177509"/>
              <a:ext cx="4544198" cy="1222516"/>
            </a:xfrm>
            <a:prstGeom prst="rect">
              <a:avLst/>
            </a:prstGeom>
          </p:spPr>
        </p:pic>
        <p:sp>
          <p:nvSpPr>
            <p:cNvPr id="50" name="TextBox 50"/>
            <p:cNvSpPr txBox="1"/>
            <p:nvPr/>
          </p:nvSpPr>
          <p:spPr>
            <a:xfrm>
              <a:off x="0" y="-57149"/>
              <a:ext cx="8491123" cy="799451"/>
            </a:xfrm>
            <a:prstGeom prst="rect">
              <a:avLst/>
            </a:prstGeom>
          </p:spPr>
          <p:txBody>
            <a:bodyPr lIns="0" tIns="0" rIns="0" bIns="0" rtlCol="0" anchor="t">
              <a:spAutoFit/>
            </a:bodyPr>
            <a:lstStyle/>
            <a:p>
              <a:pPr algn="l">
                <a:lnSpc>
                  <a:spcPts val="2379"/>
                </a:lnSpc>
                <a:spcBef>
                  <a:spcPct val="0"/>
                </a:spcBef>
              </a:pPr>
              <a:r>
                <a:rPr lang="en-US" sz="1699" dirty="0">
                  <a:solidFill>
                    <a:srgbClr val="FF0000"/>
                  </a:solidFill>
                  <a:latin typeface="Poppins"/>
                  <a:ea typeface="Poppins"/>
                  <a:cs typeface="Poppins"/>
                  <a:sym typeface="Poppins"/>
                </a:rPr>
                <a:t>Invitations to join supervisory boards of universities and scientific institutions</a:t>
              </a:r>
            </a:p>
          </p:txBody>
        </p:sp>
      </p:grpSp>
      <p:grpSp>
        <p:nvGrpSpPr>
          <p:cNvPr id="51" name="Group 51"/>
          <p:cNvGrpSpPr/>
          <p:nvPr/>
        </p:nvGrpSpPr>
        <p:grpSpPr>
          <a:xfrm>
            <a:off x="174821" y="6580920"/>
            <a:ext cx="8949966" cy="547370"/>
            <a:chOff x="0" y="0"/>
            <a:chExt cx="11933289" cy="729827"/>
          </a:xfrm>
        </p:grpSpPr>
        <p:pic>
          <p:nvPicPr>
            <p:cNvPr id="52" name="Picture 52"/>
            <p:cNvPicPr>
              <a:picLocks noChangeAspect="1"/>
            </p:cNvPicPr>
            <p:nvPr/>
          </p:nvPicPr>
          <p:blipFill>
            <a:blip r:embed="rId18"/>
            <a:stretch>
              <a:fillRect/>
            </a:stretch>
          </p:blipFill>
          <p:spPr>
            <a:xfrm>
              <a:off x="8146908" y="-143042"/>
              <a:ext cx="4130597" cy="1153583"/>
            </a:xfrm>
            <a:prstGeom prst="rect">
              <a:avLst/>
            </a:prstGeom>
          </p:spPr>
        </p:pic>
        <p:sp>
          <p:nvSpPr>
            <p:cNvPr id="53" name="TextBox 53"/>
            <p:cNvSpPr txBox="1"/>
            <p:nvPr/>
          </p:nvSpPr>
          <p:spPr>
            <a:xfrm>
              <a:off x="0" y="-57150"/>
              <a:ext cx="8491124" cy="786977"/>
            </a:xfrm>
            <a:prstGeom prst="rect">
              <a:avLst/>
            </a:prstGeom>
          </p:spPr>
          <p:txBody>
            <a:bodyPr lIns="0" tIns="0" rIns="0" bIns="0" rtlCol="0" anchor="t">
              <a:spAutoFit/>
            </a:bodyPr>
            <a:lstStyle/>
            <a:p>
              <a:pPr algn="l">
                <a:lnSpc>
                  <a:spcPts val="2379"/>
                </a:lnSpc>
                <a:spcBef>
                  <a:spcPct val="0"/>
                </a:spcBef>
              </a:pPr>
              <a:r>
                <a:rPr lang="en-US" sz="1699" dirty="0">
                  <a:solidFill>
                    <a:srgbClr val="000000"/>
                  </a:solidFill>
                  <a:latin typeface="Poppins"/>
                  <a:ea typeface="Poppins"/>
                  <a:cs typeface="Poppins"/>
                  <a:sym typeface="Poppins"/>
                </a:rPr>
                <a:t>Official distinctions, prizes, and awards from Ukrainian institutions at various levels</a:t>
              </a:r>
            </a:p>
          </p:txBody>
        </p:sp>
      </p:grpSp>
      <p:sp>
        <p:nvSpPr>
          <p:cNvPr id="54" name="Freeform 54"/>
          <p:cNvSpPr/>
          <p:nvPr/>
        </p:nvSpPr>
        <p:spPr>
          <a:xfrm>
            <a:off x="3852285" y="7195308"/>
            <a:ext cx="5555452" cy="3020777"/>
          </a:xfrm>
          <a:custGeom>
            <a:avLst/>
            <a:gdLst/>
            <a:ahLst/>
            <a:cxnLst/>
            <a:rect l="l" t="t" r="r" b="b"/>
            <a:pathLst>
              <a:path w="5555452" h="3020777">
                <a:moveTo>
                  <a:pt x="0" y="0"/>
                </a:moveTo>
                <a:lnTo>
                  <a:pt x="5555451" y="0"/>
                </a:lnTo>
                <a:lnTo>
                  <a:pt x="5555451" y="3020776"/>
                </a:lnTo>
                <a:lnTo>
                  <a:pt x="0" y="3020776"/>
                </a:lnTo>
                <a:lnTo>
                  <a:pt x="0" y="0"/>
                </a:lnTo>
                <a:close/>
              </a:path>
            </a:pathLst>
          </a:custGeom>
          <a:blipFill>
            <a:blip r:embed="rId19"/>
            <a:stretch>
              <a:fillRect/>
            </a:stretch>
          </a:blipFill>
        </p:spPr>
        <p:txBody>
          <a:bodyPr/>
          <a:lstStyle/>
          <a:p>
            <a:endParaRPr lang="en-GB"/>
          </a:p>
        </p:txBody>
      </p:sp>
      <p:sp>
        <p:nvSpPr>
          <p:cNvPr id="55" name="TextBox 55"/>
          <p:cNvSpPr txBox="1"/>
          <p:nvPr/>
        </p:nvSpPr>
        <p:spPr>
          <a:xfrm>
            <a:off x="464862" y="38100"/>
            <a:ext cx="16794438" cy="647711"/>
          </a:xfrm>
          <a:prstGeom prst="rect">
            <a:avLst/>
          </a:prstGeom>
        </p:spPr>
        <p:txBody>
          <a:bodyPr lIns="0" tIns="0" rIns="0" bIns="0" rtlCol="0" anchor="t">
            <a:spAutoFit/>
          </a:bodyPr>
          <a:lstStyle/>
          <a:p>
            <a:pPr algn="l">
              <a:lnSpc>
                <a:spcPts val="4500"/>
              </a:lnSpc>
            </a:pPr>
            <a:r>
              <a:rPr lang="en-US" sz="4500" b="1">
                <a:solidFill>
                  <a:srgbClr val="000000"/>
                </a:solidFill>
                <a:latin typeface="Poppins Bold"/>
                <a:ea typeface="Poppins Bold"/>
                <a:cs typeface="Poppins Bold"/>
                <a:sym typeface="Poppins Bold"/>
              </a:rPr>
              <a:t>Engagement and barriers to participation</a:t>
            </a:r>
          </a:p>
        </p:txBody>
      </p:sp>
      <p:sp>
        <p:nvSpPr>
          <p:cNvPr id="56" name="TextBox 56"/>
          <p:cNvSpPr txBox="1"/>
          <p:nvPr/>
        </p:nvSpPr>
        <p:spPr>
          <a:xfrm>
            <a:off x="0" y="1008028"/>
            <a:ext cx="7151921" cy="441325"/>
          </a:xfrm>
          <a:prstGeom prst="rect">
            <a:avLst/>
          </a:prstGeom>
        </p:spPr>
        <p:txBody>
          <a:bodyPr lIns="0" tIns="0" rIns="0" bIns="0" rtlCol="0" anchor="t">
            <a:spAutoFit/>
          </a:bodyPr>
          <a:lstStyle/>
          <a:p>
            <a:pPr algn="ctr">
              <a:lnSpc>
                <a:spcPts val="3499"/>
              </a:lnSpc>
              <a:spcBef>
                <a:spcPct val="0"/>
              </a:spcBef>
            </a:pPr>
            <a:r>
              <a:rPr lang="en-US" sz="2499" b="1">
                <a:solidFill>
                  <a:srgbClr val="000000"/>
                </a:solidFill>
                <a:latin typeface="Poppins Bold"/>
                <a:ea typeface="Poppins Bold"/>
                <a:cs typeface="Poppins Bold"/>
                <a:sym typeface="Poppins Bold"/>
              </a:rPr>
              <a:t>Involvement in projects outside Ukraine</a:t>
            </a:r>
          </a:p>
        </p:txBody>
      </p:sp>
      <p:sp>
        <p:nvSpPr>
          <p:cNvPr id="57" name="TextBox 57"/>
          <p:cNvSpPr txBox="1"/>
          <p:nvPr/>
        </p:nvSpPr>
        <p:spPr>
          <a:xfrm>
            <a:off x="7270186" y="895350"/>
            <a:ext cx="1404455" cy="558020"/>
          </a:xfrm>
          <a:prstGeom prst="rect">
            <a:avLst/>
          </a:prstGeom>
        </p:spPr>
        <p:txBody>
          <a:bodyPr lIns="0" tIns="0" rIns="0" bIns="0" rtlCol="0" anchor="t">
            <a:spAutoFit/>
          </a:bodyPr>
          <a:lstStyle/>
          <a:p>
            <a:pPr algn="ctr">
              <a:lnSpc>
                <a:spcPts val="4418"/>
              </a:lnSpc>
              <a:spcBef>
                <a:spcPct val="0"/>
              </a:spcBef>
            </a:pPr>
            <a:r>
              <a:rPr lang="en-US" sz="3155" b="1">
                <a:solidFill>
                  <a:srgbClr val="86080F"/>
                </a:solidFill>
                <a:latin typeface="Poppins Bold"/>
                <a:ea typeface="Poppins Bold"/>
                <a:cs typeface="Poppins Bold"/>
                <a:sym typeface="Poppins Bold"/>
              </a:rPr>
              <a:t>45.5%</a:t>
            </a:r>
          </a:p>
        </p:txBody>
      </p:sp>
      <p:sp>
        <p:nvSpPr>
          <p:cNvPr id="58" name="TextBox 58"/>
          <p:cNvSpPr txBox="1"/>
          <p:nvPr/>
        </p:nvSpPr>
        <p:spPr>
          <a:xfrm>
            <a:off x="9710099" y="832649"/>
            <a:ext cx="6497635" cy="879475"/>
          </a:xfrm>
          <a:prstGeom prst="rect">
            <a:avLst/>
          </a:prstGeom>
        </p:spPr>
        <p:txBody>
          <a:bodyPr lIns="0" tIns="0" rIns="0" bIns="0" rtlCol="0" anchor="t">
            <a:spAutoFit/>
          </a:bodyPr>
          <a:lstStyle/>
          <a:p>
            <a:pPr algn="ctr">
              <a:lnSpc>
                <a:spcPts val="3499"/>
              </a:lnSpc>
              <a:spcBef>
                <a:spcPct val="0"/>
              </a:spcBef>
            </a:pPr>
            <a:r>
              <a:rPr lang="en-US" sz="2499" b="1" dirty="0">
                <a:solidFill>
                  <a:srgbClr val="000000"/>
                </a:solidFill>
                <a:latin typeface="Poppins Bold"/>
                <a:ea typeface="Poppins Bold"/>
                <a:cs typeface="Poppins Bold"/>
                <a:sym typeface="Poppins Bold"/>
              </a:rPr>
              <a:t>Willingness to participate in projects for the rebuilding of Ukraine</a:t>
            </a:r>
          </a:p>
        </p:txBody>
      </p:sp>
      <p:sp>
        <p:nvSpPr>
          <p:cNvPr id="59" name="TextBox 59"/>
          <p:cNvSpPr txBox="1"/>
          <p:nvPr/>
        </p:nvSpPr>
        <p:spPr>
          <a:xfrm>
            <a:off x="7388451" y="1396220"/>
            <a:ext cx="1167925" cy="342265"/>
          </a:xfrm>
          <a:prstGeom prst="rect">
            <a:avLst/>
          </a:prstGeom>
        </p:spPr>
        <p:txBody>
          <a:bodyPr lIns="0" tIns="0" rIns="0" bIns="0" rtlCol="0" anchor="t">
            <a:spAutoFit/>
          </a:bodyPr>
          <a:lstStyle/>
          <a:p>
            <a:pPr algn="ctr">
              <a:lnSpc>
                <a:spcPts val="2660"/>
              </a:lnSpc>
              <a:spcBef>
                <a:spcPct val="0"/>
              </a:spcBef>
            </a:pPr>
            <a:r>
              <a:rPr lang="en-US" sz="1900">
                <a:solidFill>
                  <a:srgbClr val="000000"/>
                </a:solidFill>
                <a:latin typeface="Poppins"/>
                <a:ea typeface="Poppins"/>
                <a:cs typeface="Poppins"/>
                <a:sym typeface="Poppins"/>
              </a:rPr>
              <a:t>Yes </a:t>
            </a:r>
          </a:p>
        </p:txBody>
      </p:sp>
      <p:sp>
        <p:nvSpPr>
          <p:cNvPr id="60" name="TextBox 60"/>
          <p:cNvSpPr txBox="1"/>
          <p:nvPr/>
        </p:nvSpPr>
        <p:spPr>
          <a:xfrm>
            <a:off x="11352331" y="1884803"/>
            <a:ext cx="5906969" cy="879475"/>
          </a:xfrm>
          <a:prstGeom prst="rect">
            <a:avLst/>
          </a:prstGeom>
        </p:spPr>
        <p:txBody>
          <a:bodyPr lIns="0" tIns="0" rIns="0" bIns="0" rtlCol="0" anchor="t">
            <a:spAutoFit/>
          </a:bodyPr>
          <a:lstStyle/>
          <a:p>
            <a:pPr algn="ctr">
              <a:lnSpc>
                <a:spcPts val="3499"/>
              </a:lnSpc>
              <a:spcBef>
                <a:spcPct val="0"/>
              </a:spcBef>
            </a:pPr>
            <a:r>
              <a:rPr lang="en-US" sz="2499" b="1" dirty="0">
                <a:solidFill>
                  <a:srgbClr val="000000"/>
                </a:solidFill>
                <a:latin typeface="Poppins Bold"/>
                <a:ea typeface="Poppins Bold"/>
                <a:cs typeface="Poppins Bold"/>
                <a:sym typeface="Poppins Bold"/>
              </a:rPr>
              <a:t>Obstacles to active contribution to Ukraine’s rebuilding engagement </a:t>
            </a:r>
          </a:p>
        </p:txBody>
      </p:sp>
      <p:sp>
        <p:nvSpPr>
          <p:cNvPr id="61" name="TextBox 61"/>
          <p:cNvSpPr txBox="1"/>
          <p:nvPr/>
        </p:nvSpPr>
        <p:spPr>
          <a:xfrm>
            <a:off x="16745461" y="674607"/>
            <a:ext cx="936475" cy="558020"/>
          </a:xfrm>
          <a:prstGeom prst="rect">
            <a:avLst/>
          </a:prstGeom>
        </p:spPr>
        <p:txBody>
          <a:bodyPr lIns="0" tIns="0" rIns="0" bIns="0" rtlCol="0" anchor="t">
            <a:spAutoFit/>
          </a:bodyPr>
          <a:lstStyle/>
          <a:p>
            <a:pPr algn="ctr">
              <a:lnSpc>
                <a:spcPts val="4418"/>
              </a:lnSpc>
              <a:spcBef>
                <a:spcPct val="0"/>
              </a:spcBef>
            </a:pPr>
            <a:r>
              <a:rPr lang="en-US" sz="3155" b="1">
                <a:solidFill>
                  <a:srgbClr val="86080F"/>
                </a:solidFill>
                <a:latin typeface="Poppins Bold"/>
                <a:ea typeface="Poppins Bold"/>
                <a:cs typeface="Poppins Bold"/>
                <a:sym typeface="Poppins Bold"/>
              </a:rPr>
              <a:t>93%</a:t>
            </a:r>
          </a:p>
        </p:txBody>
      </p:sp>
      <p:sp>
        <p:nvSpPr>
          <p:cNvPr id="62" name="TextBox 62"/>
          <p:cNvSpPr txBox="1"/>
          <p:nvPr/>
        </p:nvSpPr>
        <p:spPr>
          <a:xfrm>
            <a:off x="15939373" y="1175477"/>
            <a:ext cx="2548652" cy="675640"/>
          </a:xfrm>
          <a:prstGeom prst="rect">
            <a:avLst/>
          </a:prstGeom>
        </p:spPr>
        <p:txBody>
          <a:bodyPr lIns="0" tIns="0" rIns="0" bIns="0" rtlCol="0" anchor="t">
            <a:spAutoFit/>
          </a:bodyPr>
          <a:lstStyle/>
          <a:p>
            <a:pPr algn="ctr">
              <a:lnSpc>
                <a:spcPts val="2660"/>
              </a:lnSpc>
              <a:spcBef>
                <a:spcPct val="0"/>
              </a:spcBef>
            </a:pPr>
            <a:r>
              <a:rPr lang="en-US" sz="1900">
                <a:solidFill>
                  <a:srgbClr val="000000"/>
                </a:solidFill>
                <a:latin typeface="Poppins"/>
                <a:ea typeface="Poppins"/>
                <a:cs typeface="Poppins"/>
                <a:sym typeface="Poppins"/>
              </a:rPr>
              <a:t>Yes /</a:t>
            </a:r>
          </a:p>
          <a:p>
            <a:pPr algn="ctr">
              <a:lnSpc>
                <a:spcPts val="2660"/>
              </a:lnSpc>
              <a:spcBef>
                <a:spcPct val="0"/>
              </a:spcBef>
            </a:pPr>
            <a:r>
              <a:rPr lang="en-US" sz="1900">
                <a:solidFill>
                  <a:srgbClr val="000000"/>
                </a:solidFill>
                <a:latin typeface="Poppins"/>
                <a:ea typeface="Poppins"/>
                <a:cs typeface="Poppins"/>
                <a:sym typeface="Poppins"/>
              </a:rPr>
              <a:t>Most likely yes</a:t>
            </a:r>
          </a:p>
        </p:txBody>
      </p:sp>
      <p:sp>
        <p:nvSpPr>
          <p:cNvPr id="63" name="TextBox 63"/>
          <p:cNvSpPr txBox="1"/>
          <p:nvPr/>
        </p:nvSpPr>
        <p:spPr>
          <a:xfrm>
            <a:off x="174821" y="1884803"/>
            <a:ext cx="9525752" cy="879475"/>
          </a:xfrm>
          <a:prstGeom prst="rect">
            <a:avLst/>
          </a:prstGeom>
        </p:spPr>
        <p:txBody>
          <a:bodyPr lIns="0" tIns="0" rIns="0" bIns="0" rtlCol="0" anchor="t">
            <a:spAutoFit/>
          </a:bodyPr>
          <a:lstStyle/>
          <a:p>
            <a:pPr algn="ctr">
              <a:lnSpc>
                <a:spcPts val="3499"/>
              </a:lnSpc>
              <a:spcBef>
                <a:spcPct val="0"/>
              </a:spcBef>
            </a:pPr>
            <a:r>
              <a:rPr lang="en-US" sz="2499" b="1" dirty="0">
                <a:solidFill>
                  <a:srgbClr val="000000"/>
                </a:solidFill>
                <a:latin typeface="Poppins Bold"/>
                <a:ea typeface="Poppins Bold"/>
                <a:cs typeface="Poppins Bold"/>
                <a:sym typeface="Poppins Bold"/>
              </a:rPr>
              <a:t>Mechanisms for encouraging and determining contributions to Ukraine’s rebuilding </a:t>
            </a:r>
          </a:p>
        </p:txBody>
      </p:sp>
      <p:sp>
        <p:nvSpPr>
          <p:cNvPr id="64" name="TextBox 64"/>
          <p:cNvSpPr txBox="1"/>
          <p:nvPr/>
        </p:nvSpPr>
        <p:spPr>
          <a:xfrm>
            <a:off x="174821" y="7594621"/>
            <a:ext cx="3684055" cy="2193925"/>
          </a:xfrm>
          <a:prstGeom prst="rect">
            <a:avLst/>
          </a:prstGeom>
        </p:spPr>
        <p:txBody>
          <a:bodyPr lIns="0" tIns="0" rIns="0" bIns="0" rtlCol="0" anchor="t">
            <a:spAutoFit/>
          </a:bodyPr>
          <a:lstStyle/>
          <a:p>
            <a:pPr algn="ctr">
              <a:lnSpc>
                <a:spcPts val="3499"/>
              </a:lnSpc>
              <a:spcBef>
                <a:spcPct val="0"/>
              </a:spcBef>
            </a:pPr>
            <a:r>
              <a:rPr lang="en-US" sz="2499" b="1" dirty="0">
                <a:solidFill>
                  <a:srgbClr val="000000"/>
                </a:solidFill>
                <a:latin typeface="Poppins Bold"/>
                <a:ea typeface="Poppins Bold"/>
                <a:cs typeface="Poppins Bold"/>
                <a:sym typeface="Poppins Bold"/>
              </a:rPr>
              <a:t>Other mechanisms for encouraging and determining contributions to Ukraine's recovery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15079" y="609612"/>
            <a:ext cx="12321596" cy="0"/>
          </a:xfrm>
          <a:prstGeom prst="line">
            <a:avLst/>
          </a:prstGeom>
          <a:ln w="85725" cap="flat">
            <a:solidFill>
              <a:srgbClr val="F4CE46"/>
            </a:solidFill>
            <a:prstDash val="solid"/>
            <a:headEnd type="none" w="sm" len="sm"/>
            <a:tailEnd type="none" w="sm" len="sm"/>
          </a:ln>
        </p:spPr>
        <p:txBody>
          <a:bodyPr/>
          <a:lstStyle/>
          <a:p>
            <a:endParaRPr lang="en-GB"/>
          </a:p>
        </p:txBody>
      </p:sp>
      <p:sp>
        <p:nvSpPr>
          <p:cNvPr id="3" name="TextBox 3"/>
          <p:cNvSpPr txBox="1"/>
          <p:nvPr/>
        </p:nvSpPr>
        <p:spPr>
          <a:xfrm>
            <a:off x="464862" y="38100"/>
            <a:ext cx="16794438" cy="647711"/>
          </a:xfrm>
          <a:prstGeom prst="rect">
            <a:avLst/>
          </a:prstGeom>
        </p:spPr>
        <p:txBody>
          <a:bodyPr lIns="0" tIns="0" rIns="0" bIns="0" rtlCol="0" anchor="t">
            <a:spAutoFit/>
          </a:bodyPr>
          <a:lstStyle/>
          <a:p>
            <a:pPr algn="l">
              <a:lnSpc>
                <a:spcPts val="4500"/>
              </a:lnSpc>
            </a:pPr>
            <a:r>
              <a:rPr lang="en-US" sz="4500" b="1">
                <a:solidFill>
                  <a:srgbClr val="000000"/>
                </a:solidFill>
                <a:latin typeface="Poppins Bold"/>
                <a:ea typeface="Poppins Bold"/>
                <a:cs typeface="Poppins Bold"/>
                <a:sym typeface="Poppins Bold"/>
              </a:rPr>
              <a:t>Support, awareness, and motivation</a:t>
            </a:r>
          </a:p>
        </p:txBody>
      </p:sp>
      <p:sp>
        <p:nvSpPr>
          <p:cNvPr id="4" name="TextBox 4"/>
          <p:cNvSpPr txBox="1"/>
          <p:nvPr/>
        </p:nvSpPr>
        <p:spPr>
          <a:xfrm>
            <a:off x="0" y="790725"/>
            <a:ext cx="7771046" cy="879475"/>
          </a:xfrm>
          <a:prstGeom prst="rect">
            <a:avLst/>
          </a:prstGeom>
        </p:spPr>
        <p:txBody>
          <a:bodyPr lIns="0" tIns="0" rIns="0" bIns="0" rtlCol="0" anchor="t">
            <a:spAutoFit/>
          </a:bodyPr>
          <a:lstStyle/>
          <a:p>
            <a:pPr algn="ctr">
              <a:lnSpc>
                <a:spcPts val="3499"/>
              </a:lnSpc>
              <a:spcBef>
                <a:spcPct val="0"/>
              </a:spcBef>
            </a:pPr>
            <a:r>
              <a:rPr lang="en-US" sz="2499" b="1" dirty="0">
                <a:solidFill>
                  <a:srgbClr val="000000"/>
                </a:solidFill>
                <a:latin typeface="Poppins Bold"/>
                <a:ea typeface="Poppins Bold"/>
                <a:cs typeface="Poppins Bold"/>
                <a:sym typeface="Poppins Bold"/>
              </a:rPr>
              <a:t>The need for a program to support the Ukrainian science diaspora</a:t>
            </a:r>
          </a:p>
        </p:txBody>
      </p:sp>
      <p:grpSp>
        <p:nvGrpSpPr>
          <p:cNvPr id="5" name="Group 5"/>
          <p:cNvGrpSpPr/>
          <p:nvPr/>
        </p:nvGrpSpPr>
        <p:grpSpPr>
          <a:xfrm>
            <a:off x="144805" y="4767190"/>
            <a:ext cx="8004370" cy="547370"/>
            <a:chOff x="0" y="0"/>
            <a:chExt cx="10672493" cy="729827"/>
          </a:xfrm>
        </p:grpSpPr>
        <p:pic>
          <p:nvPicPr>
            <p:cNvPr id="6" name="Picture 6"/>
            <p:cNvPicPr>
              <a:picLocks noChangeAspect="1"/>
            </p:cNvPicPr>
            <p:nvPr/>
          </p:nvPicPr>
          <p:blipFill>
            <a:blip r:embed="rId2"/>
            <a:stretch>
              <a:fillRect/>
            </a:stretch>
          </p:blipFill>
          <p:spPr>
            <a:xfrm>
              <a:off x="6873292" y="-213044"/>
              <a:ext cx="4144583" cy="1155914"/>
            </a:xfrm>
            <a:prstGeom prst="rect">
              <a:avLst/>
            </a:prstGeom>
          </p:spPr>
        </p:pic>
        <p:sp>
          <p:nvSpPr>
            <p:cNvPr id="7" name="TextBox 7"/>
            <p:cNvSpPr txBox="1"/>
            <p:nvPr/>
          </p:nvSpPr>
          <p:spPr>
            <a:xfrm>
              <a:off x="0" y="-57150"/>
              <a:ext cx="7002774" cy="786977"/>
            </a:xfrm>
            <a:prstGeom prst="rect">
              <a:avLst/>
            </a:prstGeom>
          </p:spPr>
          <p:txBody>
            <a:bodyPr lIns="0" tIns="0" rIns="0" bIns="0" rtlCol="0" anchor="t">
              <a:spAutoFit/>
            </a:bodyPr>
            <a:lstStyle/>
            <a:p>
              <a:pPr algn="l">
                <a:lnSpc>
                  <a:spcPts val="2379"/>
                </a:lnSpc>
                <a:spcBef>
                  <a:spcPct val="0"/>
                </a:spcBef>
              </a:pPr>
              <a:r>
                <a:rPr lang="en-US" sz="1699">
                  <a:solidFill>
                    <a:srgbClr val="000000"/>
                  </a:solidFill>
                  <a:latin typeface="Poppins"/>
                  <a:ea typeface="Poppins"/>
                  <a:cs typeface="Poppins"/>
                  <a:sym typeface="Poppins"/>
                </a:rPr>
                <a:t>Opportunity to participate in joint international projects supported by Ukraine</a:t>
              </a:r>
            </a:p>
          </p:txBody>
        </p:sp>
      </p:grpSp>
      <p:grpSp>
        <p:nvGrpSpPr>
          <p:cNvPr id="8" name="Group 8"/>
          <p:cNvGrpSpPr/>
          <p:nvPr/>
        </p:nvGrpSpPr>
        <p:grpSpPr>
          <a:xfrm>
            <a:off x="144805" y="5473240"/>
            <a:ext cx="8014841" cy="547370"/>
            <a:chOff x="0" y="0"/>
            <a:chExt cx="10686454" cy="729827"/>
          </a:xfrm>
        </p:grpSpPr>
        <p:pic>
          <p:nvPicPr>
            <p:cNvPr id="9" name="Picture 9"/>
            <p:cNvPicPr>
              <a:picLocks noChangeAspect="1"/>
            </p:cNvPicPr>
            <p:nvPr/>
          </p:nvPicPr>
          <p:blipFill>
            <a:blip r:embed="rId3"/>
            <a:stretch>
              <a:fillRect/>
            </a:stretch>
          </p:blipFill>
          <p:spPr>
            <a:xfrm>
              <a:off x="6871896" y="-214440"/>
              <a:ext cx="4161336" cy="1158706"/>
            </a:xfrm>
            <a:prstGeom prst="rect">
              <a:avLst/>
            </a:prstGeom>
          </p:spPr>
        </p:pic>
        <p:sp>
          <p:nvSpPr>
            <p:cNvPr id="10" name="TextBox 10"/>
            <p:cNvSpPr txBox="1"/>
            <p:nvPr/>
          </p:nvSpPr>
          <p:spPr>
            <a:xfrm>
              <a:off x="0" y="-57150"/>
              <a:ext cx="7002774" cy="786977"/>
            </a:xfrm>
            <a:prstGeom prst="rect">
              <a:avLst/>
            </a:prstGeom>
          </p:spPr>
          <p:txBody>
            <a:bodyPr lIns="0" tIns="0" rIns="0" bIns="0" rtlCol="0" anchor="t">
              <a:spAutoFit/>
            </a:bodyPr>
            <a:lstStyle/>
            <a:p>
              <a:pPr algn="l">
                <a:lnSpc>
                  <a:spcPts val="2379"/>
                </a:lnSpc>
                <a:spcBef>
                  <a:spcPct val="0"/>
                </a:spcBef>
              </a:pPr>
              <a:r>
                <a:rPr lang="en-US" sz="1699">
                  <a:solidFill>
                    <a:srgbClr val="000000"/>
                  </a:solidFill>
                  <a:latin typeface="Poppins"/>
                  <a:ea typeface="Poppins"/>
                  <a:cs typeface="Poppins"/>
                  <a:sym typeface="Poppins"/>
                </a:rPr>
                <a:t>Involvement in shaping Ukraine's scientific policy and development strategies</a:t>
              </a:r>
            </a:p>
          </p:txBody>
        </p:sp>
      </p:grpSp>
      <p:grpSp>
        <p:nvGrpSpPr>
          <p:cNvPr id="11" name="Group 11"/>
          <p:cNvGrpSpPr/>
          <p:nvPr/>
        </p:nvGrpSpPr>
        <p:grpSpPr>
          <a:xfrm>
            <a:off x="144805" y="6179289"/>
            <a:ext cx="7958080" cy="348863"/>
            <a:chOff x="0" y="0"/>
            <a:chExt cx="10610774" cy="465150"/>
          </a:xfrm>
        </p:grpSpPr>
        <p:pic>
          <p:nvPicPr>
            <p:cNvPr id="12" name="Picture 12"/>
            <p:cNvPicPr>
              <a:picLocks noChangeAspect="1"/>
            </p:cNvPicPr>
            <p:nvPr/>
          </p:nvPicPr>
          <p:blipFill>
            <a:blip r:embed="rId4"/>
            <a:stretch>
              <a:fillRect/>
            </a:stretch>
          </p:blipFill>
          <p:spPr>
            <a:xfrm>
              <a:off x="6879464" y="-339210"/>
              <a:ext cx="4070520" cy="1143570"/>
            </a:xfrm>
            <a:prstGeom prst="rect">
              <a:avLst/>
            </a:prstGeom>
          </p:spPr>
        </p:pic>
        <p:sp>
          <p:nvSpPr>
            <p:cNvPr id="13" name="TextBox 13"/>
            <p:cNvSpPr txBox="1"/>
            <p:nvPr/>
          </p:nvSpPr>
          <p:spPr>
            <a:xfrm>
              <a:off x="0" y="7362"/>
              <a:ext cx="7218674" cy="393277"/>
            </a:xfrm>
            <a:prstGeom prst="rect">
              <a:avLst/>
            </a:prstGeom>
          </p:spPr>
          <p:txBody>
            <a:bodyPr lIns="0" tIns="0" rIns="0" bIns="0" rtlCol="0" anchor="t">
              <a:spAutoFit/>
            </a:bodyPr>
            <a:lstStyle/>
            <a:p>
              <a:pPr algn="l">
                <a:lnSpc>
                  <a:spcPts val="2379"/>
                </a:lnSpc>
                <a:spcBef>
                  <a:spcPct val="0"/>
                </a:spcBef>
              </a:pPr>
              <a:r>
                <a:rPr lang="en-US" sz="1699">
                  <a:solidFill>
                    <a:srgbClr val="000000"/>
                  </a:solidFill>
                  <a:latin typeface="Poppins"/>
                  <a:ea typeface="Poppins"/>
                  <a:cs typeface="Poppins"/>
                  <a:sym typeface="Poppins"/>
                </a:rPr>
                <a:t>Financial remuneration</a:t>
              </a:r>
            </a:p>
          </p:txBody>
        </p:sp>
      </p:grpSp>
      <p:grpSp>
        <p:nvGrpSpPr>
          <p:cNvPr id="14" name="Group 14"/>
          <p:cNvGrpSpPr/>
          <p:nvPr/>
        </p:nvGrpSpPr>
        <p:grpSpPr>
          <a:xfrm>
            <a:off x="144805" y="6686832"/>
            <a:ext cx="8028533" cy="547370"/>
            <a:chOff x="0" y="0"/>
            <a:chExt cx="10704711" cy="729827"/>
          </a:xfrm>
        </p:grpSpPr>
        <p:sp>
          <p:nvSpPr>
            <p:cNvPr id="15" name="TextBox 15"/>
            <p:cNvSpPr txBox="1"/>
            <p:nvPr/>
          </p:nvSpPr>
          <p:spPr>
            <a:xfrm>
              <a:off x="0" y="-57150"/>
              <a:ext cx="7218674" cy="786977"/>
            </a:xfrm>
            <a:prstGeom prst="rect">
              <a:avLst/>
            </a:prstGeom>
          </p:spPr>
          <p:txBody>
            <a:bodyPr lIns="0" tIns="0" rIns="0" bIns="0" rtlCol="0" anchor="t">
              <a:spAutoFit/>
            </a:bodyPr>
            <a:lstStyle/>
            <a:p>
              <a:pPr algn="l">
                <a:lnSpc>
                  <a:spcPts val="2379"/>
                </a:lnSpc>
                <a:spcBef>
                  <a:spcPct val="0"/>
                </a:spcBef>
              </a:pPr>
              <a:r>
                <a:rPr lang="en-US" sz="1699">
                  <a:solidFill>
                    <a:srgbClr val="000000"/>
                  </a:solidFill>
                  <a:latin typeface="Poppins"/>
                  <a:ea typeface="Poppins"/>
                  <a:cs typeface="Poppins"/>
                  <a:sym typeface="Poppins"/>
                </a:rPr>
                <a:t>Support for mobility (business trips, visits, conferences)</a:t>
              </a:r>
            </a:p>
          </p:txBody>
        </p:sp>
        <p:pic>
          <p:nvPicPr>
            <p:cNvPr id="16" name="Picture 16"/>
            <p:cNvPicPr>
              <a:picLocks noChangeAspect="1"/>
            </p:cNvPicPr>
            <p:nvPr/>
          </p:nvPicPr>
          <p:blipFill>
            <a:blip r:embed="rId5"/>
            <a:stretch>
              <a:fillRect/>
            </a:stretch>
          </p:blipFill>
          <p:spPr>
            <a:xfrm>
              <a:off x="6870070" y="-216266"/>
              <a:ext cx="4183244" cy="1162357"/>
            </a:xfrm>
            <a:prstGeom prst="rect">
              <a:avLst/>
            </a:prstGeom>
          </p:spPr>
        </p:pic>
      </p:grpSp>
      <p:grpSp>
        <p:nvGrpSpPr>
          <p:cNvPr id="17" name="Group 17"/>
          <p:cNvGrpSpPr/>
          <p:nvPr/>
        </p:nvGrpSpPr>
        <p:grpSpPr>
          <a:xfrm>
            <a:off x="144805" y="7392881"/>
            <a:ext cx="8039288" cy="547370"/>
            <a:chOff x="0" y="0"/>
            <a:chExt cx="10719051" cy="729827"/>
          </a:xfrm>
        </p:grpSpPr>
        <p:sp>
          <p:nvSpPr>
            <p:cNvPr id="18" name="TextBox 18"/>
            <p:cNvSpPr txBox="1"/>
            <p:nvPr/>
          </p:nvSpPr>
          <p:spPr>
            <a:xfrm>
              <a:off x="0" y="-57150"/>
              <a:ext cx="6983080" cy="786977"/>
            </a:xfrm>
            <a:prstGeom prst="rect">
              <a:avLst/>
            </a:prstGeom>
          </p:spPr>
          <p:txBody>
            <a:bodyPr lIns="0" tIns="0" rIns="0" bIns="0" rtlCol="0" anchor="t">
              <a:spAutoFit/>
            </a:bodyPr>
            <a:lstStyle/>
            <a:p>
              <a:pPr algn="l">
                <a:lnSpc>
                  <a:spcPts val="2379"/>
                </a:lnSpc>
                <a:spcBef>
                  <a:spcPct val="0"/>
                </a:spcBef>
              </a:pPr>
              <a:r>
                <a:rPr lang="en-US" sz="1699">
                  <a:solidFill>
                    <a:srgbClr val="000000"/>
                  </a:solidFill>
                  <a:latin typeface="Poppins"/>
                  <a:ea typeface="Poppins"/>
                  <a:cs typeface="Poppins"/>
                  <a:sym typeface="Poppins"/>
                </a:rPr>
                <a:t>Opportunity for career growth/advancement in academia</a:t>
              </a:r>
            </a:p>
          </p:txBody>
        </p:sp>
        <p:pic>
          <p:nvPicPr>
            <p:cNvPr id="19" name="Picture 19"/>
            <p:cNvPicPr>
              <a:picLocks noChangeAspect="1"/>
            </p:cNvPicPr>
            <p:nvPr/>
          </p:nvPicPr>
          <p:blipFill>
            <a:blip r:embed="rId6"/>
            <a:stretch>
              <a:fillRect/>
            </a:stretch>
          </p:blipFill>
          <p:spPr>
            <a:xfrm>
              <a:off x="6868636" y="-217700"/>
              <a:ext cx="4200452" cy="1165225"/>
            </a:xfrm>
            <a:prstGeom prst="rect">
              <a:avLst/>
            </a:prstGeom>
          </p:spPr>
        </p:pic>
      </p:grpSp>
      <p:grpSp>
        <p:nvGrpSpPr>
          <p:cNvPr id="20" name="Group 20"/>
          <p:cNvGrpSpPr/>
          <p:nvPr/>
        </p:nvGrpSpPr>
        <p:grpSpPr>
          <a:xfrm>
            <a:off x="144805" y="8098931"/>
            <a:ext cx="8036374" cy="547370"/>
            <a:chOff x="0" y="0"/>
            <a:chExt cx="10715166" cy="729827"/>
          </a:xfrm>
        </p:grpSpPr>
        <p:pic>
          <p:nvPicPr>
            <p:cNvPr id="21" name="Picture 21"/>
            <p:cNvPicPr>
              <a:picLocks noChangeAspect="1"/>
            </p:cNvPicPr>
            <p:nvPr/>
          </p:nvPicPr>
          <p:blipFill>
            <a:blip r:embed="rId7"/>
            <a:stretch>
              <a:fillRect/>
            </a:stretch>
          </p:blipFill>
          <p:spPr>
            <a:xfrm>
              <a:off x="6869025" y="-223607"/>
              <a:ext cx="4195790" cy="1164448"/>
            </a:xfrm>
            <a:prstGeom prst="rect">
              <a:avLst/>
            </a:prstGeom>
          </p:spPr>
        </p:pic>
        <p:sp>
          <p:nvSpPr>
            <p:cNvPr id="22" name="TextBox 22"/>
            <p:cNvSpPr txBox="1"/>
            <p:nvPr/>
          </p:nvSpPr>
          <p:spPr>
            <a:xfrm>
              <a:off x="0" y="-57150"/>
              <a:ext cx="7218674" cy="786977"/>
            </a:xfrm>
            <a:prstGeom prst="rect">
              <a:avLst/>
            </a:prstGeom>
          </p:spPr>
          <p:txBody>
            <a:bodyPr lIns="0" tIns="0" rIns="0" bIns="0" rtlCol="0" anchor="t">
              <a:spAutoFit/>
            </a:bodyPr>
            <a:lstStyle/>
            <a:p>
              <a:pPr algn="l">
                <a:lnSpc>
                  <a:spcPts val="2379"/>
                </a:lnSpc>
                <a:spcBef>
                  <a:spcPct val="0"/>
                </a:spcBef>
              </a:pPr>
              <a:r>
                <a:rPr lang="en-US" sz="1699">
                  <a:solidFill>
                    <a:srgbClr val="000000"/>
                  </a:solidFill>
                  <a:latin typeface="Poppins"/>
                  <a:ea typeface="Poppins"/>
                  <a:cs typeface="Poppins"/>
                  <a:sym typeface="Poppins"/>
                </a:rPr>
                <a:t>Publication opportunities in Ukrainian and international journals</a:t>
              </a:r>
            </a:p>
          </p:txBody>
        </p:sp>
      </p:grpSp>
      <p:grpSp>
        <p:nvGrpSpPr>
          <p:cNvPr id="23" name="Group 23"/>
          <p:cNvGrpSpPr/>
          <p:nvPr/>
        </p:nvGrpSpPr>
        <p:grpSpPr>
          <a:xfrm>
            <a:off x="116230" y="8804980"/>
            <a:ext cx="8047206" cy="547370"/>
            <a:chOff x="0" y="0"/>
            <a:chExt cx="10729608" cy="729827"/>
          </a:xfrm>
        </p:grpSpPr>
        <p:sp>
          <p:nvSpPr>
            <p:cNvPr id="24" name="TextBox 24"/>
            <p:cNvSpPr txBox="1"/>
            <p:nvPr/>
          </p:nvSpPr>
          <p:spPr>
            <a:xfrm>
              <a:off x="0" y="-57150"/>
              <a:ext cx="7218674" cy="786977"/>
            </a:xfrm>
            <a:prstGeom prst="rect">
              <a:avLst/>
            </a:prstGeom>
          </p:spPr>
          <p:txBody>
            <a:bodyPr lIns="0" tIns="0" rIns="0" bIns="0" rtlCol="0" anchor="t">
              <a:spAutoFit/>
            </a:bodyPr>
            <a:lstStyle/>
            <a:p>
              <a:pPr algn="l">
                <a:lnSpc>
                  <a:spcPts val="2379"/>
                </a:lnSpc>
                <a:spcBef>
                  <a:spcPct val="0"/>
                </a:spcBef>
              </a:pPr>
              <a:r>
                <a:rPr lang="en-US" sz="1699">
                  <a:solidFill>
                    <a:srgbClr val="000000"/>
                  </a:solidFill>
                  <a:latin typeface="Poppins"/>
                  <a:ea typeface="Poppins"/>
                  <a:cs typeface="Poppins"/>
                  <a:sym typeface="Poppins"/>
                </a:rPr>
                <a:t>Recognition of cooperation results (awards, certificates)</a:t>
              </a:r>
            </a:p>
          </p:txBody>
        </p:sp>
        <p:pic>
          <p:nvPicPr>
            <p:cNvPr id="25" name="Picture 25"/>
            <p:cNvPicPr>
              <a:picLocks noChangeAspect="1"/>
            </p:cNvPicPr>
            <p:nvPr/>
          </p:nvPicPr>
          <p:blipFill>
            <a:blip r:embed="rId8"/>
            <a:stretch>
              <a:fillRect/>
            </a:stretch>
          </p:blipFill>
          <p:spPr>
            <a:xfrm>
              <a:off x="6909491" y="-311206"/>
              <a:ext cx="4167401" cy="1159717"/>
            </a:xfrm>
            <a:prstGeom prst="rect">
              <a:avLst/>
            </a:prstGeom>
          </p:spPr>
        </p:pic>
      </p:grpSp>
      <p:grpSp>
        <p:nvGrpSpPr>
          <p:cNvPr id="26" name="Group 26"/>
          <p:cNvGrpSpPr/>
          <p:nvPr/>
        </p:nvGrpSpPr>
        <p:grpSpPr>
          <a:xfrm>
            <a:off x="116230" y="9511030"/>
            <a:ext cx="7951684" cy="547370"/>
            <a:chOff x="0" y="0"/>
            <a:chExt cx="10602246" cy="729827"/>
          </a:xfrm>
        </p:grpSpPr>
        <p:sp>
          <p:nvSpPr>
            <p:cNvPr id="27" name="TextBox 27"/>
            <p:cNvSpPr txBox="1"/>
            <p:nvPr/>
          </p:nvSpPr>
          <p:spPr>
            <a:xfrm>
              <a:off x="0" y="-57150"/>
              <a:ext cx="7180574" cy="786977"/>
            </a:xfrm>
            <a:prstGeom prst="rect">
              <a:avLst/>
            </a:prstGeom>
          </p:spPr>
          <p:txBody>
            <a:bodyPr lIns="0" tIns="0" rIns="0" bIns="0" rtlCol="0" anchor="t">
              <a:spAutoFit/>
            </a:bodyPr>
            <a:lstStyle/>
            <a:p>
              <a:pPr algn="l">
                <a:lnSpc>
                  <a:spcPts val="2379"/>
                </a:lnSpc>
                <a:spcBef>
                  <a:spcPct val="0"/>
                </a:spcBef>
              </a:pPr>
              <a:r>
                <a:rPr lang="en-US" sz="1699">
                  <a:solidFill>
                    <a:srgbClr val="000000"/>
                  </a:solidFill>
                  <a:latin typeface="Poppins"/>
                  <a:ea typeface="Poppins"/>
                  <a:cs typeface="Poppins"/>
                  <a:sym typeface="Poppins"/>
                </a:rPr>
                <a:t>Access to Ukrainian research infrastructures (laboratories, data, archives)</a:t>
              </a:r>
            </a:p>
          </p:txBody>
        </p:sp>
        <p:pic>
          <p:nvPicPr>
            <p:cNvPr id="28" name="Picture 28"/>
            <p:cNvPicPr>
              <a:picLocks noChangeAspect="1"/>
            </p:cNvPicPr>
            <p:nvPr/>
          </p:nvPicPr>
          <p:blipFill>
            <a:blip r:embed="rId9"/>
            <a:stretch>
              <a:fillRect/>
            </a:stretch>
          </p:blipFill>
          <p:spPr>
            <a:xfrm>
              <a:off x="6880317" y="-255585"/>
              <a:ext cx="4060286" cy="1141864"/>
            </a:xfrm>
            <a:prstGeom prst="rect">
              <a:avLst/>
            </a:prstGeom>
          </p:spPr>
        </p:pic>
      </p:grpSp>
      <p:sp>
        <p:nvSpPr>
          <p:cNvPr id="29" name="TextBox 29"/>
          <p:cNvSpPr txBox="1"/>
          <p:nvPr/>
        </p:nvSpPr>
        <p:spPr>
          <a:xfrm>
            <a:off x="142556" y="1908325"/>
            <a:ext cx="6949121" cy="367391"/>
          </a:xfrm>
          <a:prstGeom prst="rect">
            <a:avLst/>
          </a:prstGeom>
        </p:spPr>
        <p:txBody>
          <a:bodyPr lIns="0" tIns="0" rIns="0" bIns="0" rtlCol="0" anchor="t">
            <a:spAutoFit/>
          </a:bodyPr>
          <a:lstStyle/>
          <a:p>
            <a:pPr algn="l">
              <a:lnSpc>
                <a:spcPts val="2850"/>
              </a:lnSpc>
              <a:spcBef>
                <a:spcPct val="0"/>
              </a:spcBef>
            </a:pPr>
            <a:r>
              <a:rPr lang="en-US" sz="2035">
                <a:solidFill>
                  <a:srgbClr val="000000"/>
                </a:solidFill>
                <a:latin typeface="Poppins"/>
                <a:ea typeface="Poppins"/>
                <a:cs typeface="Poppins"/>
                <a:sym typeface="Poppins"/>
              </a:rPr>
              <a:t>Yes, definitely</a:t>
            </a:r>
          </a:p>
        </p:txBody>
      </p:sp>
      <p:pic>
        <p:nvPicPr>
          <p:cNvPr id="30" name="Picture 30"/>
          <p:cNvPicPr>
            <a:picLocks noChangeAspect="1"/>
          </p:cNvPicPr>
          <p:nvPr/>
        </p:nvPicPr>
        <p:blipFill>
          <a:blip r:embed="rId10"/>
          <a:stretch>
            <a:fillRect/>
          </a:stretch>
        </p:blipFill>
        <p:spPr>
          <a:xfrm>
            <a:off x="6121354" y="1663852"/>
            <a:ext cx="3041718" cy="855816"/>
          </a:xfrm>
          <a:prstGeom prst="rect">
            <a:avLst/>
          </a:prstGeom>
        </p:spPr>
      </p:pic>
      <p:sp>
        <p:nvSpPr>
          <p:cNvPr id="31" name="TextBox 31"/>
          <p:cNvSpPr txBox="1"/>
          <p:nvPr/>
        </p:nvSpPr>
        <p:spPr>
          <a:xfrm>
            <a:off x="142556" y="2334926"/>
            <a:ext cx="6885786" cy="367391"/>
          </a:xfrm>
          <a:prstGeom prst="rect">
            <a:avLst/>
          </a:prstGeom>
        </p:spPr>
        <p:txBody>
          <a:bodyPr lIns="0" tIns="0" rIns="0" bIns="0" rtlCol="0" anchor="t">
            <a:spAutoFit/>
          </a:bodyPr>
          <a:lstStyle/>
          <a:p>
            <a:pPr algn="l">
              <a:lnSpc>
                <a:spcPts val="2850"/>
              </a:lnSpc>
              <a:spcBef>
                <a:spcPct val="0"/>
              </a:spcBef>
            </a:pPr>
            <a:r>
              <a:rPr lang="en-US" sz="2035">
                <a:solidFill>
                  <a:srgbClr val="000000"/>
                </a:solidFill>
                <a:latin typeface="Poppins"/>
                <a:ea typeface="Poppins"/>
                <a:cs typeface="Poppins"/>
                <a:sym typeface="Poppins"/>
              </a:rPr>
              <a:t>Yes, but in partnership with international donors</a:t>
            </a:r>
          </a:p>
        </p:txBody>
      </p:sp>
      <p:pic>
        <p:nvPicPr>
          <p:cNvPr id="32" name="Picture 32"/>
          <p:cNvPicPr>
            <a:picLocks noChangeAspect="1"/>
          </p:cNvPicPr>
          <p:nvPr/>
        </p:nvPicPr>
        <p:blipFill>
          <a:blip r:embed="rId11"/>
          <a:stretch>
            <a:fillRect/>
          </a:stretch>
        </p:blipFill>
        <p:spPr>
          <a:xfrm>
            <a:off x="6085259" y="2083193"/>
            <a:ext cx="3474869" cy="928008"/>
          </a:xfrm>
          <a:prstGeom prst="rect">
            <a:avLst/>
          </a:prstGeom>
        </p:spPr>
      </p:pic>
      <p:sp>
        <p:nvSpPr>
          <p:cNvPr id="33" name="TextBox 33"/>
          <p:cNvSpPr txBox="1"/>
          <p:nvPr/>
        </p:nvSpPr>
        <p:spPr>
          <a:xfrm>
            <a:off x="142556" y="2807874"/>
            <a:ext cx="6949121" cy="367391"/>
          </a:xfrm>
          <a:prstGeom prst="rect">
            <a:avLst/>
          </a:prstGeom>
        </p:spPr>
        <p:txBody>
          <a:bodyPr lIns="0" tIns="0" rIns="0" bIns="0" rtlCol="0" anchor="t">
            <a:spAutoFit/>
          </a:bodyPr>
          <a:lstStyle/>
          <a:p>
            <a:pPr algn="l">
              <a:lnSpc>
                <a:spcPts val="2850"/>
              </a:lnSpc>
              <a:spcBef>
                <a:spcPct val="0"/>
              </a:spcBef>
            </a:pPr>
            <a:r>
              <a:rPr lang="en-US" sz="2035" dirty="0">
                <a:solidFill>
                  <a:srgbClr val="000000"/>
                </a:solidFill>
                <a:latin typeface="Poppins"/>
                <a:ea typeface="Poppins"/>
                <a:cs typeface="Poppins"/>
                <a:sym typeface="Poppins"/>
              </a:rPr>
              <a:t>Possibly, depending on funding</a:t>
            </a:r>
          </a:p>
        </p:txBody>
      </p:sp>
      <p:pic>
        <p:nvPicPr>
          <p:cNvPr id="34" name="Picture 34"/>
          <p:cNvPicPr>
            <a:picLocks noChangeAspect="1"/>
          </p:cNvPicPr>
          <p:nvPr/>
        </p:nvPicPr>
        <p:blipFill>
          <a:blip r:embed="rId12"/>
          <a:stretch>
            <a:fillRect/>
          </a:stretch>
        </p:blipFill>
        <p:spPr>
          <a:xfrm>
            <a:off x="6120044" y="2571616"/>
            <a:ext cx="3057438" cy="858436"/>
          </a:xfrm>
          <a:prstGeom prst="rect">
            <a:avLst/>
          </a:prstGeom>
        </p:spPr>
      </p:pic>
      <p:sp>
        <p:nvSpPr>
          <p:cNvPr id="35" name="TextBox 35"/>
          <p:cNvSpPr txBox="1"/>
          <p:nvPr/>
        </p:nvSpPr>
        <p:spPr>
          <a:xfrm>
            <a:off x="10536493" y="790725"/>
            <a:ext cx="7498214" cy="879475"/>
          </a:xfrm>
          <a:prstGeom prst="rect">
            <a:avLst/>
          </a:prstGeom>
        </p:spPr>
        <p:txBody>
          <a:bodyPr lIns="0" tIns="0" rIns="0" bIns="0" rtlCol="0" anchor="t">
            <a:spAutoFit/>
          </a:bodyPr>
          <a:lstStyle/>
          <a:p>
            <a:pPr algn="ctr">
              <a:lnSpc>
                <a:spcPts val="3499"/>
              </a:lnSpc>
              <a:spcBef>
                <a:spcPct val="0"/>
              </a:spcBef>
            </a:pPr>
            <a:r>
              <a:rPr lang="en-US" sz="2499" b="1">
                <a:solidFill>
                  <a:srgbClr val="000000"/>
                </a:solidFill>
                <a:latin typeface="Poppins Bold"/>
                <a:ea typeface="Poppins Bold"/>
                <a:cs typeface="Poppins Bold"/>
                <a:sym typeface="Poppins Bold"/>
              </a:rPr>
              <a:t>Level of awareness of opportunities for cooperation with Ukrainian colleagues</a:t>
            </a:r>
          </a:p>
        </p:txBody>
      </p:sp>
      <p:grpSp>
        <p:nvGrpSpPr>
          <p:cNvPr id="36" name="Group 36"/>
          <p:cNvGrpSpPr/>
          <p:nvPr/>
        </p:nvGrpSpPr>
        <p:grpSpPr>
          <a:xfrm>
            <a:off x="11094781" y="1841650"/>
            <a:ext cx="3553064" cy="348863"/>
            <a:chOff x="0" y="0"/>
            <a:chExt cx="4737419" cy="465150"/>
          </a:xfrm>
        </p:grpSpPr>
        <p:sp>
          <p:nvSpPr>
            <p:cNvPr id="37" name="TextBox 37"/>
            <p:cNvSpPr txBox="1"/>
            <p:nvPr/>
          </p:nvSpPr>
          <p:spPr>
            <a:xfrm>
              <a:off x="0" y="-57150"/>
              <a:ext cx="1897982" cy="470805"/>
            </a:xfrm>
            <a:prstGeom prst="rect">
              <a:avLst/>
            </a:prstGeom>
          </p:spPr>
          <p:txBody>
            <a:bodyPr lIns="0" tIns="0" rIns="0" bIns="0" rtlCol="0" anchor="t">
              <a:spAutoFit/>
            </a:bodyPr>
            <a:lstStyle/>
            <a:p>
              <a:pPr algn="l">
                <a:lnSpc>
                  <a:spcPts val="2850"/>
                </a:lnSpc>
                <a:spcBef>
                  <a:spcPct val="0"/>
                </a:spcBef>
              </a:pPr>
              <a:r>
                <a:rPr lang="en-US" sz="2035">
                  <a:solidFill>
                    <a:srgbClr val="000000"/>
                  </a:solidFill>
                  <a:latin typeface="Poppins"/>
                  <a:ea typeface="Poppins"/>
                  <a:cs typeface="Poppins"/>
                  <a:sym typeface="Poppins"/>
                </a:rPr>
                <a:t>High</a:t>
              </a:r>
            </a:p>
          </p:txBody>
        </p:sp>
        <p:pic>
          <p:nvPicPr>
            <p:cNvPr id="38" name="Picture 38"/>
            <p:cNvPicPr>
              <a:picLocks noChangeAspect="1"/>
            </p:cNvPicPr>
            <p:nvPr/>
          </p:nvPicPr>
          <p:blipFill>
            <a:blip r:embed="rId13"/>
            <a:stretch>
              <a:fillRect/>
            </a:stretch>
          </p:blipFill>
          <p:spPr>
            <a:xfrm>
              <a:off x="1161939" y="-325044"/>
              <a:ext cx="3900523" cy="1115237"/>
            </a:xfrm>
            <a:prstGeom prst="rect">
              <a:avLst/>
            </a:prstGeom>
          </p:spPr>
        </p:pic>
      </p:grpSp>
      <p:grpSp>
        <p:nvGrpSpPr>
          <p:cNvPr id="39" name="Group 39"/>
          <p:cNvGrpSpPr/>
          <p:nvPr/>
        </p:nvGrpSpPr>
        <p:grpSpPr>
          <a:xfrm>
            <a:off x="13000990" y="2372765"/>
            <a:ext cx="3650002" cy="348863"/>
            <a:chOff x="0" y="0"/>
            <a:chExt cx="4866670" cy="465150"/>
          </a:xfrm>
        </p:grpSpPr>
        <p:sp>
          <p:nvSpPr>
            <p:cNvPr id="40" name="TextBox 40"/>
            <p:cNvSpPr txBox="1"/>
            <p:nvPr/>
          </p:nvSpPr>
          <p:spPr>
            <a:xfrm>
              <a:off x="0" y="-31402"/>
              <a:ext cx="1880683" cy="470805"/>
            </a:xfrm>
            <a:prstGeom prst="rect">
              <a:avLst/>
            </a:prstGeom>
          </p:spPr>
          <p:txBody>
            <a:bodyPr lIns="0" tIns="0" rIns="0" bIns="0" rtlCol="0" anchor="t">
              <a:spAutoFit/>
            </a:bodyPr>
            <a:lstStyle/>
            <a:p>
              <a:pPr algn="l">
                <a:lnSpc>
                  <a:spcPts val="2850"/>
                </a:lnSpc>
                <a:spcBef>
                  <a:spcPct val="0"/>
                </a:spcBef>
              </a:pPr>
              <a:r>
                <a:rPr lang="en-US" sz="2035">
                  <a:solidFill>
                    <a:srgbClr val="000000"/>
                  </a:solidFill>
                  <a:latin typeface="Poppins"/>
                  <a:ea typeface="Poppins"/>
                  <a:cs typeface="Poppins"/>
                  <a:sym typeface="Poppins"/>
                </a:rPr>
                <a:t>Medium</a:t>
              </a:r>
            </a:p>
          </p:txBody>
        </p:sp>
        <p:pic>
          <p:nvPicPr>
            <p:cNvPr id="41" name="Picture 41"/>
            <p:cNvPicPr>
              <a:picLocks noChangeAspect="1"/>
            </p:cNvPicPr>
            <p:nvPr/>
          </p:nvPicPr>
          <p:blipFill>
            <a:blip r:embed="rId14"/>
            <a:stretch>
              <a:fillRect/>
            </a:stretch>
          </p:blipFill>
          <p:spPr>
            <a:xfrm>
              <a:off x="1149014" y="-337969"/>
              <a:ext cx="4055624" cy="1141087"/>
            </a:xfrm>
            <a:prstGeom prst="rect">
              <a:avLst/>
            </a:prstGeom>
          </p:spPr>
        </p:pic>
      </p:grpSp>
      <p:grpSp>
        <p:nvGrpSpPr>
          <p:cNvPr id="42" name="Group 42"/>
          <p:cNvGrpSpPr/>
          <p:nvPr/>
        </p:nvGrpSpPr>
        <p:grpSpPr>
          <a:xfrm>
            <a:off x="14276135" y="2865024"/>
            <a:ext cx="3758572" cy="348863"/>
            <a:chOff x="0" y="0"/>
            <a:chExt cx="5011429" cy="465150"/>
          </a:xfrm>
        </p:grpSpPr>
        <p:sp>
          <p:nvSpPr>
            <p:cNvPr id="43" name="TextBox 43"/>
            <p:cNvSpPr txBox="1"/>
            <p:nvPr/>
          </p:nvSpPr>
          <p:spPr>
            <a:xfrm>
              <a:off x="0" y="-5655"/>
              <a:ext cx="1897982" cy="470805"/>
            </a:xfrm>
            <a:prstGeom prst="rect">
              <a:avLst/>
            </a:prstGeom>
          </p:spPr>
          <p:txBody>
            <a:bodyPr lIns="0" tIns="0" rIns="0" bIns="0" rtlCol="0" anchor="t">
              <a:spAutoFit/>
            </a:bodyPr>
            <a:lstStyle/>
            <a:p>
              <a:pPr algn="l">
                <a:lnSpc>
                  <a:spcPts val="2850"/>
                </a:lnSpc>
                <a:spcBef>
                  <a:spcPct val="0"/>
                </a:spcBef>
              </a:pPr>
              <a:r>
                <a:rPr lang="en-US" sz="2035">
                  <a:solidFill>
                    <a:srgbClr val="000000"/>
                  </a:solidFill>
                  <a:latin typeface="Poppins"/>
                  <a:ea typeface="Poppins"/>
                  <a:cs typeface="Poppins"/>
                  <a:sym typeface="Poppins"/>
                </a:rPr>
                <a:t>Low</a:t>
              </a:r>
            </a:p>
          </p:txBody>
        </p:sp>
        <p:pic>
          <p:nvPicPr>
            <p:cNvPr id="44" name="Picture 44"/>
            <p:cNvPicPr>
              <a:picLocks noChangeAspect="1"/>
            </p:cNvPicPr>
            <p:nvPr/>
          </p:nvPicPr>
          <p:blipFill>
            <a:blip r:embed="rId15"/>
            <a:stretch>
              <a:fillRect/>
            </a:stretch>
          </p:blipFill>
          <p:spPr>
            <a:xfrm>
              <a:off x="1134538" y="-352445"/>
              <a:ext cx="4229335" cy="1170039"/>
            </a:xfrm>
            <a:prstGeom prst="rect">
              <a:avLst/>
            </a:prstGeom>
          </p:spPr>
        </p:pic>
      </p:grpSp>
      <p:sp>
        <p:nvSpPr>
          <p:cNvPr id="45" name="TextBox 45"/>
          <p:cNvSpPr txBox="1"/>
          <p:nvPr/>
        </p:nvSpPr>
        <p:spPr>
          <a:xfrm>
            <a:off x="330964" y="3762253"/>
            <a:ext cx="17626073" cy="441325"/>
          </a:xfrm>
          <a:prstGeom prst="rect">
            <a:avLst/>
          </a:prstGeom>
        </p:spPr>
        <p:txBody>
          <a:bodyPr lIns="0" tIns="0" rIns="0" bIns="0" rtlCol="0" anchor="t">
            <a:spAutoFit/>
          </a:bodyPr>
          <a:lstStyle/>
          <a:p>
            <a:pPr algn="ctr">
              <a:lnSpc>
                <a:spcPts val="3499"/>
              </a:lnSpc>
              <a:spcBef>
                <a:spcPct val="0"/>
              </a:spcBef>
            </a:pPr>
            <a:r>
              <a:rPr lang="en-US" sz="2499" b="1">
                <a:solidFill>
                  <a:srgbClr val="000000"/>
                </a:solidFill>
                <a:latin typeface="Poppins Bold"/>
                <a:ea typeface="Poppins Bold"/>
                <a:cs typeface="Poppins Bold"/>
                <a:sym typeface="Poppins Bold"/>
              </a:rPr>
              <a:t>Incentives that could increase interest in cooperation with Ukraine</a:t>
            </a:r>
          </a:p>
        </p:txBody>
      </p:sp>
      <p:sp>
        <p:nvSpPr>
          <p:cNvPr id="46" name="TextBox 46"/>
          <p:cNvSpPr txBox="1"/>
          <p:nvPr/>
        </p:nvSpPr>
        <p:spPr>
          <a:xfrm>
            <a:off x="8376208" y="5478489"/>
            <a:ext cx="1614226" cy="1020408"/>
          </a:xfrm>
          <a:prstGeom prst="rect">
            <a:avLst/>
          </a:prstGeom>
        </p:spPr>
        <p:txBody>
          <a:bodyPr lIns="0" tIns="0" rIns="0" bIns="0" rtlCol="0" anchor="t">
            <a:spAutoFit/>
          </a:bodyPr>
          <a:lstStyle/>
          <a:p>
            <a:pPr algn="ctr">
              <a:lnSpc>
                <a:spcPts val="2660"/>
              </a:lnSpc>
              <a:spcBef>
                <a:spcPct val="0"/>
              </a:spcBef>
            </a:pPr>
            <a:r>
              <a:rPr lang="en-US" sz="1900" dirty="0">
                <a:solidFill>
                  <a:srgbClr val="000000"/>
                </a:solidFill>
                <a:latin typeface="Poppins"/>
                <a:ea typeface="Poppins"/>
                <a:cs typeface="Poppins"/>
                <a:sym typeface="Poppins"/>
              </a:rPr>
              <a:t>Before  </a:t>
            </a:r>
          </a:p>
          <a:p>
            <a:pPr algn="ctr">
              <a:lnSpc>
                <a:spcPts val="2660"/>
              </a:lnSpc>
              <a:spcBef>
                <a:spcPct val="0"/>
              </a:spcBef>
            </a:pPr>
            <a:r>
              <a:rPr lang="en-US" sz="1900" dirty="0">
                <a:solidFill>
                  <a:srgbClr val="000000"/>
                </a:solidFill>
                <a:latin typeface="Poppins"/>
                <a:ea typeface="Poppins"/>
                <a:cs typeface="Poppins"/>
                <a:sym typeface="Poppins"/>
              </a:rPr>
              <a:t>February</a:t>
            </a:r>
          </a:p>
          <a:p>
            <a:pPr algn="ctr">
              <a:lnSpc>
                <a:spcPts val="2660"/>
              </a:lnSpc>
              <a:spcBef>
                <a:spcPct val="0"/>
              </a:spcBef>
            </a:pPr>
            <a:r>
              <a:rPr lang="en-US" sz="1900" dirty="0">
                <a:solidFill>
                  <a:srgbClr val="000000"/>
                </a:solidFill>
                <a:latin typeface="Poppins"/>
                <a:ea typeface="Poppins"/>
                <a:cs typeface="Poppins"/>
                <a:sym typeface="Poppins"/>
              </a:rPr>
              <a:t>2022 </a:t>
            </a:r>
          </a:p>
        </p:txBody>
      </p:sp>
      <p:sp>
        <p:nvSpPr>
          <p:cNvPr id="47" name="TextBox 47"/>
          <p:cNvSpPr txBox="1"/>
          <p:nvPr/>
        </p:nvSpPr>
        <p:spPr>
          <a:xfrm>
            <a:off x="8551626" y="8038050"/>
            <a:ext cx="1614226" cy="1009015"/>
          </a:xfrm>
          <a:prstGeom prst="rect">
            <a:avLst/>
          </a:prstGeom>
        </p:spPr>
        <p:txBody>
          <a:bodyPr lIns="0" tIns="0" rIns="0" bIns="0" rtlCol="0" anchor="t">
            <a:spAutoFit/>
          </a:bodyPr>
          <a:lstStyle/>
          <a:p>
            <a:pPr algn="ctr">
              <a:lnSpc>
                <a:spcPts val="2660"/>
              </a:lnSpc>
              <a:spcBef>
                <a:spcPct val="0"/>
              </a:spcBef>
            </a:pPr>
            <a:r>
              <a:rPr lang="en-US" sz="1900">
                <a:solidFill>
                  <a:srgbClr val="000000"/>
                </a:solidFill>
                <a:latin typeface="Poppins"/>
                <a:ea typeface="Poppins"/>
                <a:cs typeface="Poppins"/>
                <a:sym typeface="Poppins"/>
              </a:rPr>
              <a:t>After </a:t>
            </a:r>
          </a:p>
          <a:p>
            <a:pPr algn="ctr">
              <a:lnSpc>
                <a:spcPts val="2660"/>
              </a:lnSpc>
              <a:spcBef>
                <a:spcPct val="0"/>
              </a:spcBef>
            </a:pPr>
            <a:r>
              <a:rPr lang="en-US" sz="1900">
                <a:solidFill>
                  <a:srgbClr val="000000"/>
                </a:solidFill>
                <a:latin typeface="Poppins"/>
                <a:ea typeface="Poppins"/>
                <a:cs typeface="Poppins"/>
                <a:sym typeface="Poppins"/>
              </a:rPr>
              <a:t>February</a:t>
            </a:r>
          </a:p>
          <a:p>
            <a:pPr algn="ctr">
              <a:lnSpc>
                <a:spcPts val="2660"/>
              </a:lnSpc>
              <a:spcBef>
                <a:spcPct val="0"/>
              </a:spcBef>
            </a:pPr>
            <a:r>
              <a:rPr lang="en-US" sz="1900">
                <a:solidFill>
                  <a:srgbClr val="000000"/>
                </a:solidFill>
                <a:latin typeface="Poppins"/>
                <a:ea typeface="Poppins"/>
                <a:cs typeface="Poppins"/>
                <a:sym typeface="Poppins"/>
              </a:rPr>
              <a:t>2022 </a:t>
            </a:r>
          </a:p>
        </p:txBody>
      </p:sp>
      <p:grpSp>
        <p:nvGrpSpPr>
          <p:cNvPr id="48" name="Group 48"/>
          <p:cNvGrpSpPr/>
          <p:nvPr/>
        </p:nvGrpSpPr>
        <p:grpSpPr>
          <a:xfrm>
            <a:off x="10019866" y="4513419"/>
            <a:ext cx="8037251" cy="547370"/>
            <a:chOff x="0" y="0"/>
            <a:chExt cx="10716335" cy="729827"/>
          </a:xfrm>
        </p:grpSpPr>
        <p:pic>
          <p:nvPicPr>
            <p:cNvPr id="49" name="Picture 49"/>
            <p:cNvPicPr>
              <a:picLocks noChangeAspect="1"/>
            </p:cNvPicPr>
            <p:nvPr/>
          </p:nvPicPr>
          <p:blipFill>
            <a:blip r:embed="rId16"/>
            <a:stretch>
              <a:fillRect/>
            </a:stretch>
          </p:blipFill>
          <p:spPr>
            <a:xfrm>
              <a:off x="6868908" y="-217428"/>
              <a:ext cx="4197193" cy="1164682"/>
            </a:xfrm>
            <a:prstGeom prst="rect">
              <a:avLst/>
            </a:prstGeom>
          </p:spPr>
        </p:pic>
        <p:sp>
          <p:nvSpPr>
            <p:cNvPr id="50" name="TextBox 50"/>
            <p:cNvSpPr txBox="1"/>
            <p:nvPr/>
          </p:nvSpPr>
          <p:spPr>
            <a:xfrm>
              <a:off x="0" y="-57150"/>
              <a:ext cx="7002774" cy="786977"/>
            </a:xfrm>
            <a:prstGeom prst="rect">
              <a:avLst/>
            </a:prstGeom>
          </p:spPr>
          <p:txBody>
            <a:bodyPr lIns="0" tIns="0" rIns="0" bIns="0" rtlCol="0" anchor="t">
              <a:spAutoFit/>
            </a:bodyPr>
            <a:lstStyle/>
            <a:p>
              <a:pPr algn="l">
                <a:lnSpc>
                  <a:spcPts val="2379"/>
                </a:lnSpc>
                <a:spcBef>
                  <a:spcPct val="0"/>
                </a:spcBef>
              </a:pPr>
              <a:r>
                <a:rPr lang="en-US" sz="1699" dirty="0">
                  <a:solidFill>
                    <a:srgbClr val="000000"/>
                  </a:solidFill>
                  <a:latin typeface="Poppins"/>
                  <a:ea typeface="Poppins"/>
                  <a:cs typeface="Poppins"/>
                  <a:sym typeface="Poppins"/>
                </a:rPr>
                <a:t>Involvement in shaping Ukraine's scientific policy and development strategies</a:t>
              </a:r>
            </a:p>
          </p:txBody>
        </p:sp>
      </p:grpSp>
      <p:grpSp>
        <p:nvGrpSpPr>
          <p:cNvPr id="51" name="Group 51"/>
          <p:cNvGrpSpPr/>
          <p:nvPr/>
        </p:nvGrpSpPr>
        <p:grpSpPr>
          <a:xfrm>
            <a:off x="10019866" y="5219469"/>
            <a:ext cx="8031423" cy="547370"/>
            <a:chOff x="0" y="0"/>
            <a:chExt cx="10708565" cy="729827"/>
          </a:xfrm>
        </p:grpSpPr>
        <p:pic>
          <p:nvPicPr>
            <p:cNvPr id="52" name="Picture 52"/>
            <p:cNvPicPr>
              <a:picLocks noChangeAspect="1"/>
            </p:cNvPicPr>
            <p:nvPr/>
          </p:nvPicPr>
          <p:blipFill>
            <a:blip r:embed="rId17"/>
            <a:stretch>
              <a:fillRect/>
            </a:stretch>
          </p:blipFill>
          <p:spPr>
            <a:xfrm>
              <a:off x="6869685" y="-216651"/>
              <a:ext cx="4187869" cy="1163128"/>
            </a:xfrm>
            <a:prstGeom prst="rect">
              <a:avLst/>
            </a:prstGeom>
          </p:spPr>
        </p:pic>
        <p:sp>
          <p:nvSpPr>
            <p:cNvPr id="53" name="TextBox 53"/>
            <p:cNvSpPr txBox="1"/>
            <p:nvPr/>
          </p:nvSpPr>
          <p:spPr>
            <a:xfrm>
              <a:off x="0" y="-57150"/>
              <a:ext cx="7002774" cy="786977"/>
            </a:xfrm>
            <a:prstGeom prst="rect">
              <a:avLst/>
            </a:prstGeom>
          </p:spPr>
          <p:txBody>
            <a:bodyPr lIns="0" tIns="0" rIns="0" bIns="0" rtlCol="0" anchor="t">
              <a:spAutoFit/>
            </a:bodyPr>
            <a:lstStyle/>
            <a:p>
              <a:pPr algn="l">
                <a:lnSpc>
                  <a:spcPts val="2379"/>
                </a:lnSpc>
                <a:spcBef>
                  <a:spcPct val="0"/>
                </a:spcBef>
              </a:pPr>
              <a:r>
                <a:rPr lang="en-US" sz="1699" dirty="0">
                  <a:solidFill>
                    <a:srgbClr val="000000"/>
                  </a:solidFill>
                  <a:latin typeface="Poppins"/>
                  <a:ea typeface="Poppins"/>
                  <a:cs typeface="Poppins"/>
                  <a:sym typeface="Poppins"/>
                </a:rPr>
                <a:t>Opportunity to participate in joint international projects supported by Ukraine</a:t>
              </a:r>
            </a:p>
          </p:txBody>
        </p:sp>
      </p:grpSp>
      <p:grpSp>
        <p:nvGrpSpPr>
          <p:cNvPr id="54" name="Group 54"/>
          <p:cNvGrpSpPr/>
          <p:nvPr/>
        </p:nvGrpSpPr>
        <p:grpSpPr>
          <a:xfrm>
            <a:off x="10019866" y="5925518"/>
            <a:ext cx="8057340" cy="348863"/>
            <a:chOff x="0" y="0"/>
            <a:chExt cx="10743120" cy="465150"/>
          </a:xfrm>
        </p:grpSpPr>
        <p:pic>
          <p:nvPicPr>
            <p:cNvPr id="55" name="Picture 55"/>
            <p:cNvPicPr>
              <a:picLocks noChangeAspect="1"/>
            </p:cNvPicPr>
            <p:nvPr/>
          </p:nvPicPr>
          <p:blipFill>
            <a:blip r:embed="rId18"/>
            <a:stretch>
              <a:fillRect/>
            </a:stretch>
          </p:blipFill>
          <p:spPr>
            <a:xfrm>
              <a:off x="6866229" y="-352445"/>
              <a:ext cx="4229335" cy="1170039"/>
            </a:xfrm>
            <a:prstGeom prst="rect">
              <a:avLst/>
            </a:prstGeom>
          </p:spPr>
        </p:pic>
        <p:sp>
          <p:nvSpPr>
            <p:cNvPr id="56" name="TextBox 56"/>
            <p:cNvSpPr txBox="1"/>
            <p:nvPr/>
          </p:nvSpPr>
          <p:spPr>
            <a:xfrm>
              <a:off x="0" y="7362"/>
              <a:ext cx="7218674" cy="393277"/>
            </a:xfrm>
            <a:prstGeom prst="rect">
              <a:avLst/>
            </a:prstGeom>
          </p:spPr>
          <p:txBody>
            <a:bodyPr lIns="0" tIns="0" rIns="0" bIns="0" rtlCol="0" anchor="t">
              <a:spAutoFit/>
            </a:bodyPr>
            <a:lstStyle/>
            <a:p>
              <a:pPr algn="l">
                <a:lnSpc>
                  <a:spcPts val="2379"/>
                </a:lnSpc>
                <a:spcBef>
                  <a:spcPct val="0"/>
                </a:spcBef>
              </a:pPr>
              <a:r>
                <a:rPr lang="en-US" sz="1699" dirty="0">
                  <a:solidFill>
                    <a:srgbClr val="000000"/>
                  </a:solidFill>
                  <a:latin typeface="Poppins"/>
                  <a:ea typeface="Poppins"/>
                  <a:cs typeface="Poppins"/>
                  <a:sym typeface="Poppins"/>
                </a:rPr>
                <a:t>Financial remuneration</a:t>
              </a:r>
            </a:p>
          </p:txBody>
        </p:sp>
      </p:grpSp>
      <p:grpSp>
        <p:nvGrpSpPr>
          <p:cNvPr id="57" name="Group 57"/>
          <p:cNvGrpSpPr/>
          <p:nvPr/>
        </p:nvGrpSpPr>
        <p:grpSpPr>
          <a:xfrm>
            <a:off x="10019866" y="6267981"/>
            <a:ext cx="8321673" cy="877529"/>
            <a:chOff x="0" y="-220107"/>
            <a:chExt cx="11095564" cy="1170039"/>
          </a:xfrm>
        </p:grpSpPr>
        <p:sp>
          <p:nvSpPr>
            <p:cNvPr id="58" name="TextBox 58"/>
            <p:cNvSpPr txBox="1"/>
            <p:nvPr/>
          </p:nvSpPr>
          <p:spPr>
            <a:xfrm>
              <a:off x="0" y="-57150"/>
              <a:ext cx="7218675" cy="786976"/>
            </a:xfrm>
            <a:prstGeom prst="rect">
              <a:avLst/>
            </a:prstGeom>
          </p:spPr>
          <p:txBody>
            <a:bodyPr lIns="0" tIns="0" rIns="0" bIns="0" rtlCol="0" anchor="t">
              <a:spAutoFit/>
            </a:bodyPr>
            <a:lstStyle/>
            <a:p>
              <a:pPr algn="l">
                <a:lnSpc>
                  <a:spcPts val="2379"/>
                </a:lnSpc>
                <a:spcBef>
                  <a:spcPct val="0"/>
                </a:spcBef>
              </a:pPr>
              <a:r>
                <a:rPr lang="en-US" sz="1699" dirty="0">
                  <a:solidFill>
                    <a:srgbClr val="000000"/>
                  </a:solidFill>
                  <a:latin typeface="Poppins"/>
                  <a:ea typeface="Poppins"/>
                  <a:cs typeface="Poppins"/>
                  <a:sym typeface="Poppins"/>
                </a:rPr>
                <a:t>Support for mobility (business trips, visits, conferences)</a:t>
              </a:r>
            </a:p>
          </p:txBody>
        </p:sp>
        <p:pic>
          <p:nvPicPr>
            <p:cNvPr id="59" name="Picture 59"/>
            <p:cNvPicPr>
              <a:picLocks noChangeAspect="1"/>
            </p:cNvPicPr>
            <p:nvPr/>
          </p:nvPicPr>
          <p:blipFill>
            <a:blip r:embed="rId19"/>
            <a:stretch>
              <a:fillRect/>
            </a:stretch>
          </p:blipFill>
          <p:spPr>
            <a:xfrm>
              <a:off x="6866229" y="-220107"/>
              <a:ext cx="4229335" cy="1170039"/>
            </a:xfrm>
            <a:prstGeom prst="rect">
              <a:avLst/>
            </a:prstGeom>
          </p:spPr>
        </p:pic>
      </p:grpSp>
      <p:grpSp>
        <p:nvGrpSpPr>
          <p:cNvPr id="60" name="Group 60"/>
          <p:cNvGrpSpPr/>
          <p:nvPr/>
        </p:nvGrpSpPr>
        <p:grpSpPr>
          <a:xfrm>
            <a:off x="10019866" y="7412795"/>
            <a:ext cx="7985158" cy="547370"/>
            <a:chOff x="0" y="0"/>
            <a:chExt cx="10646877" cy="729827"/>
          </a:xfrm>
        </p:grpSpPr>
        <p:pic>
          <p:nvPicPr>
            <p:cNvPr id="61" name="Picture 61"/>
            <p:cNvPicPr>
              <a:picLocks noChangeAspect="1"/>
            </p:cNvPicPr>
            <p:nvPr/>
          </p:nvPicPr>
          <p:blipFill>
            <a:blip r:embed="rId20"/>
            <a:stretch>
              <a:fillRect/>
            </a:stretch>
          </p:blipFill>
          <p:spPr>
            <a:xfrm>
              <a:off x="6875854" y="-210482"/>
              <a:ext cx="4113844" cy="1150791"/>
            </a:xfrm>
            <a:prstGeom prst="rect">
              <a:avLst/>
            </a:prstGeom>
          </p:spPr>
        </p:pic>
        <p:sp>
          <p:nvSpPr>
            <p:cNvPr id="62" name="TextBox 62"/>
            <p:cNvSpPr txBox="1"/>
            <p:nvPr/>
          </p:nvSpPr>
          <p:spPr>
            <a:xfrm>
              <a:off x="0" y="-57150"/>
              <a:ext cx="7002774" cy="786977"/>
            </a:xfrm>
            <a:prstGeom prst="rect">
              <a:avLst/>
            </a:prstGeom>
          </p:spPr>
          <p:txBody>
            <a:bodyPr lIns="0" tIns="0" rIns="0" bIns="0" rtlCol="0" anchor="t">
              <a:spAutoFit/>
            </a:bodyPr>
            <a:lstStyle/>
            <a:p>
              <a:pPr algn="l">
                <a:lnSpc>
                  <a:spcPts val="2379"/>
                </a:lnSpc>
                <a:spcBef>
                  <a:spcPct val="0"/>
                </a:spcBef>
              </a:pPr>
              <a:r>
                <a:rPr lang="en-US" sz="1699">
                  <a:solidFill>
                    <a:srgbClr val="000000"/>
                  </a:solidFill>
                  <a:latin typeface="Poppins"/>
                  <a:ea typeface="Poppins"/>
                  <a:cs typeface="Poppins"/>
                  <a:sym typeface="Poppins"/>
                </a:rPr>
                <a:t>Opportunity to participate in joint international projects supported by Ukraine</a:t>
              </a:r>
            </a:p>
          </p:txBody>
        </p:sp>
      </p:grpSp>
      <p:grpSp>
        <p:nvGrpSpPr>
          <p:cNvPr id="63" name="Group 63"/>
          <p:cNvGrpSpPr/>
          <p:nvPr/>
        </p:nvGrpSpPr>
        <p:grpSpPr>
          <a:xfrm>
            <a:off x="10019866" y="8622056"/>
            <a:ext cx="8031423" cy="547370"/>
            <a:chOff x="0" y="0"/>
            <a:chExt cx="10708565" cy="729827"/>
          </a:xfrm>
        </p:grpSpPr>
        <p:pic>
          <p:nvPicPr>
            <p:cNvPr id="64" name="Picture 64"/>
            <p:cNvPicPr>
              <a:picLocks noChangeAspect="1"/>
            </p:cNvPicPr>
            <p:nvPr/>
          </p:nvPicPr>
          <p:blipFill>
            <a:blip r:embed="rId21"/>
            <a:stretch>
              <a:fillRect/>
            </a:stretch>
          </p:blipFill>
          <p:spPr>
            <a:xfrm>
              <a:off x="6869685" y="-216651"/>
              <a:ext cx="4187869" cy="1163128"/>
            </a:xfrm>
            <a:prstGeom prst="rect">
              <a:avLst/>
            </a:prstGeom>
          </p:spPr>
        </p:pic>
        <p:sp>
          <p:nvSpPr>
            <p:cNvPr id="65" name="TextBox 65"/>
            <p:cNvSpPr txBox="1"/>
            <p:nvPr/>
          </p:nvSpPr>
          <p:spPr>
            <a:xfrm>
              <a:off x="0" y="-57150"/>
              <a:ext cx="7002774" cy="786977"/>
            </a:xfrm>
            <a:prstGeom prst="rect">
              <a:avLst/>
            </a:prstGeom>
          </p:spPr>
          <p:txBody>
            <a:bodyPr lIns="0" tIns="0" rIns="0" bIns="0" rtlCol="0" anchor="t">
              <a:spAutoFit/>
            </a:bodyPr>
            <a:lstStyle/>
            <a:p>
              <a:pPr algn="l">
                <a:lnSpc>
                  <a:spcPts val="2379"/>
                </a:lnSpc>
                <a:spcBef>
                  <a:spcPct val="0"/>
                </a:spcBef>
              </a:pPr>
              <a:r>
                <a:rPr lang="en-US" sz="1699">
                  <a:solidFill>
                    <a:srgbClr val="000000"/>
                  </a:solidFill>
                  <a:latin typeface="Poppins"/>
                  <a:ea typeface="Poppins"/>
                  <a:cs typeface="Poppins"/>
                  <a:sym typeface="Poppins"/>
                </a:rPr>
                <a:t>Involvement in shaping Ukraine's scientific policy and development strategies</a:t>
              </a:r>
            </a:p>
          </p:txBody>
        </p:sp>
      </p:grpSp>
      <p:grpSp>
        <p:nvGrpSpPr>
          <p:cNvPr id="66" name="Group 66"/>
          <p:cNvGrpSpPr/>
          <p:nvPr/>
        </p:nvGrpSpPr>
        <p:grpSpPr>
          <a:xfrm>
            <a:off x="10019866" y="8093515"/>
            <a:ext cx="8027657" cy="348863"/>
            <a:chOff x="0" y="0"/>
            <a:chExt cx="10703542" cy="465150"/>
          </a:xfrm>
        </p:grpSpPr>
        <p:pic>
          <p:nvPicPr>
            <p:cNvPr id="67" name="Picture 67"/>
            <p:cNvPicPr>
              <a:picLocks noChangeAspect="1"/>
            </p:cNvPicPr>
            <p:nvPr/>
          </p:nvPicPr>
          <p:blipFill>
            <a:blip r:embed="rId22"/>
            <a:stretch>
              <a:fillRect/>
            </a:stretch>
          </p:blipFill>
          <p:spPr>
            <a:xfrm>
              <a:off x="6870187" y="-348487"/>
              <a:ext cx="4181843" cy="1162124"/>
            </a:xfrm>
            <a:prstGeom prst="rect">
              <a:avLst/>
            </a:prstGeom>
          </p:spPr>
        </p:pic>
        <p:sp>
          <p:nvSpPr>
            <p:cNvPr id="68" name="TextBox 68"/>
            <p:cNvSpPr txBox="1"/>
            <p:nvPr/>
          </p:nvSpPr>
          <p:spPr>
            <a:xfrm>
              <a:off x="0" y="7362"/>
              <a:ext cx="7218674" cy="393277"/>
            </a:xfrm>
            <a:prstGeom prst="rect">
              <a:avLst/>
            </a:prstGeom>
          </p:spPr>
          <p:txBody>
            <a:bodyPr lIns="0" tIns="0" rIns="0" bIns="0" rtlCol="0" anchor="t">
              <a:spAutoFit/>
            </a:bodyPr>
            <a:lstStyle/>
            <a:p>
              <a:pPr algn="l">
                <a:lnSpc>
                  <a:spcPts val="2379"/>
                </a:lnSpc>
                <a:spcBef>
                  <a:spcPct val="0"/>
                </a:spcBef>
              </a:pPr>
              <a:r>
                <a:rPr lang="en-US" sz="1699">
                  <a:solidFill>
                    <a:srgbClr val="000000"/>
                  </a:solidFill>
                  <a:latin typeface="Poppins"/>
                  <a:ea typeface="Poppins"/>
                  <a:cs typeface="Poppins"/>
                  <a:sym typeface="Poppins"/>
                </a:rPr>
                <a:t>Financial remuneration</a:t>
              </a:r>
            </a:p>
          </p:txBody>
        </p:sp>
      </p:grpSp>
      <p:grpSp>
        <p:nvGrpSpPr>
          <p:cNvPr id="69" name="Group 69"/>
          <p:cNvGrpSpPr/>
          <p:nvPr/>
        </p:nvGrpSpPr>
        <p:grpSpPr>
          <a:xfrm>
            <a:off x="10019866" y="9332436"/>
            <a:ext cx="8041041" cy="547370"/>
            <a:chOff x="0" y="0"/>
            <a:chExt cx="10721388" cy="729827"/>
          </a:xfrm>
        </p:grpSpPr>
        <p:sp>
          <p:nvSpPr>
            <p:cNvPr id="70" name="TextBox 70"/>
            <p:cNvSpPr txBox="1"/>
            <p:nvPr/>
          </p:nvSpPr>
          <p:spPr>
            <a:xfrm>
              <a:off x="0" y="-57150"/>
              <a:ext cx="7218674" cy="786977"/>
            </a:xfrm>
            <a:prstGeom prst="rect">
              <a:avLst/>
            </a:prstGeom>
          </p:spPr>
          <p:txBody>
            <a:bodyPr lIns="0" tIns="0" rIns="0" bIns="0" rtlCol="0" anchor="t">
              <a:spAutoFit/>
            </a:bodyPr>
            <a:lstStyle/>
            <a:p>
              <a:pPr algn="l">
                <a:lnSpc>
                  <a:spcPts val="2379"/>
                </a:lnSpc>
                <a:spcBef>
                  <a:spcPct val="0"/>
                </a:spcBef>
              </a:pPr>
              <a:r>
                <a:rPr lang="en-US" sz="1699">
                  <a:solidFill>
                    <a:srgbClr val="000000"/>
                  </a:solidFill>
                  <a:latin typeface="Poppins"/>
                  <a:ea typeface="Poppins"/>
                  <a:cs typeface="Poppins"/>
                  <a:sym typeface="Poppins"/>
                </a:rPr>
                <a:t>Support for mobility (business trips, visits, conferences)</a:t>
              </a:r>
            </a:p>
          </p:txBody>
        </p:sp>
        <p:pic>
          <p:nvPicPr>
            <p:cNvPr id="71" name="Picture 71"/>
            <p:cNvPicPr>
              <a:picLocks noChangeAspect="1"/>
            </p:cNvPicPr>
            <p:nvPr/>
          </p:nvPicPr>
          <p:blipFill>
            <a:blip r:embed="rId23"/>
            <a:stretch>
              <a:fillRect/>
            </a:stretch>
          </p:blipFill>
          <p:spPr>
            <a:xfrm>
              <a:off x="6868402" y="-217933"/>
              <a:ext cx="4203258" cy="1165693"/>
            </a:xfrm>
            <a:prstGeom prst="rect">
              <a:avLst/>
            </a:prstGeom>
          </p:spPr>
        </p:pic>
      </p:grpSp>
      <p:sp>
        <p:nvSpPr>
          <p:cNvPr id="72" name="TextBox 72"/>
          <p:cNvSpPr txBox="1"/>
          <p:nvPr/>
        </p:nvSpPr>
        <p:spPr>
          <a:xfrm>
            <a:off x="135280" y="3261512"/>
            <a:ext cx="6949121" cy="367391"/>
          </a:xfrm>
          <a:prstGeom prst="rect">
            <a:avLst/>
          </a:prstGeom>
        </p:spPr>
        <p:txBody>
          <a:bodyPr lIns="0" tIns="0" rIns="0" bIns="0" rtlCol="0" anchor="t">
            <a:spAutoFit/>
          </a:bodyPr>
          <a:lstStyle/>
          <a:p>
            <a:pPr algn="l">
              <a:lnSpc>
                <a:spcPts val="2850"/>
              </a:lnSpc>
              <a:spcBef>
                <a:spcPct val="0"/>
              </a:spcBef>
            </a:pPr>
            <a:r>
              <a:rPr lang="en-US" sz="2035">
                <a:solidFill>
                  <a:srgbClr val="000000"/>
                </a:solidFill>
                <a:latin typeface="Poppins"/>
                <a:ea typeface="Poppins"/>
                <a:cs typeface="Poppins"/>
                <a:sym typeface="Poppins"/>
              </a:rPr>
              <a:t>No</a:t>
            </a:r>
          </a:p>
        </p:txBody>
      </p:sp>
      <p:pic>
        <p:nvPicPr>
          <p:cNvPr id="73" name="Picture 73"/>
          <p:cNvPicPr>
            <a:picLocks noChangeAspect="1"/>
          </p:cNvPicPr>
          <p:nvPr/>
        </p:nvPicPr>
        <p:blipFill>
          <a:blip r:embed="rId24"/>
          <a:stretch>
            <a:fillRect/>
          </a:stretch>
        </p:blipFill>
        <p:spPr>
          <a:xfrm>
            <a:off x="6124091" y="3036577"/>
            <a:ext cx="2921555" cy="83578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1115079" y="1185874"/>
            <a:ext cx="18330558" cy="0"/>
          </a:xfrm>
          <a:prstGeom prst="line">
            <a:avLst/>
          </a:prstGeom>
          <a:ln w="85725" cap="flat">
            <a:solidFill>
              <a:srgbClr val="F4CE46"/>
            </a:solidFill>
            <a:prstDash val="solid"/>
            <a:headEnd type="none" w="sm" len="sm"/>
            <a:tailEnd type="none" w="sm" len="sm"/>
          </a:ln>
        </p:spPr>
        <p:txBody>
          <a:bodyPr/>
          <a:lstStyle/>
          <a:p>
            <a:endParaRPr lang="en-GB"/>
          </a:p>
        </p:txBody>
      </p:sp>
      <p:grpSp>
        <p:nvGrpSpPr>
          <p:cNvPr id="3" name="Group 3"/>
          <p:cNvGrpSpPr/>
          <p:nvPr/>
        </p:nvGrpSpPr>
        <p:grpSpPr>
          <a:xfrm>
            <a:off x="536463" y="2208082"/>
            <a:ext cx="3086100" cy="609691"/>
            <a:chOff x="0" y="0"/>
            <a:chExt cx="812800" cy="160577"/>
          </a:xfrm>
        </p:grpSpPr>
        <p:sp>
          <p:nvSpPr>
            <p:cNvPr id="4" name="Freeform 4"/>
            <p:cNvSpPr/>
            <p:nvPr/>
          </p:nvSpPr>
          <p:spPr>
            <a:xfrm>
              <a:off x="0" y="0"/>
              <a:ext cx="812800" cy="160577"/>
            </a:xfrm>
            <a:custGeom>
              <a:avLst/>
              <a:gdLst/>
              <a:ahLst/>
              <a:cxnLst/>
              <a:rect l="l" t="t" r="r" b="b"/>
              <a:pathLst>
                <a:path w="812800" h="160577">
                  <a:moveTo>
                    <a:pt x="80289" y="0"/>
                  </a:moveTo>
                  <a:lnTo>
                    <a:pt x="732511" y="0"/>
                  </a:lnTo>
                  <a:cubicBezTo>
                    <a:pt x="753805" y="0"/>
                    <a:pt x="774227" y="8459"/>
                    <a:pt x="789284" y="23516"/>
                  </a:cubicBezTo>
                  <a:cubicBezTo>
                    <a:pt x="804341" y="38573"/>
                    <a:pt x="812800" y="58995"/>
                    <a:pt x="812800" y="80289"/>
                  </a:cubicBezTo>
                  <a:lnTo>
                    <a:pt x="812800" y="80289"/>
                  </a:lnTo>
                  <a:cubicBezTo>
                    <a:pt x="812800" y="101582"/>
                    <a:pt x="804341" y="122004"/>
                    <a:pt x="789284" y="137061"/>
                  </a:cubicBezTo>
                  <a:cubicBezTo>
                    <a:pt x="774227" y="152118"/>
                    <a:pt x="753805" y="160577"/>
                    <a:pt x="732511" y="160577"/>
                  </a:cubicBezTo>
                  <a:lnTo>
                    <a:pt x="80289" y="160577"/>
                  </a:lnTo>
                  <a:cubicBezTo>
                    <a:pt x="58995" y="160577"/>
                    <a:pt x="38573" y="152118"/>
                    <a:pt x="23516" y="137061"/>
                  </a:cubicBezTo>
                  <a:cubicBezTo>
                    <a:pt x="8459" y="122004"/>
                    <a:pt x="0" y="101582"/>
                    <a:pt x="0" y="80289"/>
                  </a:cubicBezTo>
                  <a:lnTo>
                    <a:pt x="0" y="80289"/>
                  </a:lnTo>
                  <a:cubicBezTo>
                    <a:pt x="0" y="58995"/>
                    <a:pt x="8459" y="38573"/>
                    <a:pt x="23516" y="23516"/>
                  </a:cubicBezTo>
                  <a:cubicBezTo>
                    <a:pt x="38573" y="8459"/>
                    <a:pt x="58995" y="0"/>
                    <a:pt x="80289" y="0"/>
                  </a:cubicBezTo>
                  <a:close/>
                </a:path>
              </a:pathLst>
            </a:custGeom>
            <a:solidFill>
              <a:srgbClr val="41B8D5"/>
            </a:solidFill>
          </p:spPr>
          <p:txBody>
            <a:bodyPr/>
            <a:lstStyle/>
            <a:p>
              <a:endParaRPr lang="en-GB"/>
            </a:p>
          </p:txBody>
        </p:sp>
        <p:sp>
          <p:nvSpPr>
            <p:cNvPr id="5" name="TextBox 5"/>
            <p:cNvSpPr txBox="1"/>
            <p:nvPr/>
          </p:nvSpPr>
          <p:spPr>
            <a:xfrm>
              <a:off x="0" y="-57150"/>
              <a:ext cx="812800" cy="217727"/>
            </a:xfrm>
            <a:prstGeom prst="rect">
              <a:avLst/>
            </a:prstGeom>
          </p:spPr>
          <p:txBody>
            <a:bodyPr lIns="50800" tIns="50800" rIns="50800" bIns="50800" rtlCol="0" anchor="ctr"/>
            <a:lstStyle/>
            <a:p>
              <a:pPr algn="ctr">
                <a:lnSpc>
                  <a:spcPts val="2379"/>
                </a:lnSpc>
              </a:pPr>
              <a:r>
                <a:rPr lang="en-US" sz="1699">
                  <a:solidFill>
                    <a:srgbClr val="000000"/>
                  </a:solidFill>
                  <a:latin typeface="Poppins"/>
                  <a:ea typeface="Poppins"/>
                  <a:cs typeface="Poppins"/>
                  <a:sym typeface="Poppins"/>
                </a:rPr>
                <a:t>For scientists in diaspora: </a:t>
              </a:r>
            </a:p>
          </p:txBody>
        </p:sp>
      </p:grpSp>
      <p:sp>
        <p:nvSpPr>
          <p:cNvPr id="6" name="TextBox 6"/>
          <p:cNvSpPr txBox="1"/>
          <p:nvPr/>
        </p:nvSpPr>
        <p:spPr>
          <a:xfrm>
            <a:off x="464862" y="38100"/>
            <a:ext cx="16794438" cy="1219211"/>
          </a:xfrm>
          <a:prstGeom prst="rect">
            <a:avLst/>
          </a:prstGeom>
        </p:spPr>
        <p:txBody>
          <a:bodyPr lIns="0" tIns="0" rIns="0" bIns="0" rtlCol="0" anchor="t">
            <a:spAutoFit/>
          </a:bodyPr>
          <a:lstStyle/>
          <a:p>
            <a:pPr algn="l">
              <a:lnSpc>
                <a:spcPts val="4500"/>
              </a:lnSpc>
            </a:pPr>
            <a:r>
              <a:rPr lang="en-US" sz="4500" b="1">
                <a:solidFill>
                  <a:srgbClr val="000000"/>
                </a:solidFill>
                <a:latin typeface="Poppins Bold"/>
                <a:ea typeface="Poppins Bold"/>
                <a:cs typeface="Poppins Bold"/>
                <a:sym typeface="Poppins Bold"/>
              </a:rPr>
              <a:t>Problem. Weak communication between the scientists in diaspora and in scientists in Ukraine</a:t>
            </a:r>
          </a:p>
        </p:txBody>
      </p:sp>
      <p:sp>
        <p:nvSpPr>
          <p:cNvPr id="7" name="TextBox 7"/>
          <p:cNvSpPr txBox="1"/>
          <p:nvPr/>
        </p:nvSpPr>
        <p:spPr>
          <a:xfrm>
            <a:off x="4241411" y="1493563"/>
            <a:ext cx="7771046" cy="441325"/>
          </a:xfrm>
          <a:prstGeom prst="rect">
            <a:avLst/>
          </a:prstGeom>
        </p:spPr>
        <p:txBody>
          <a:bodyPr lIns="0" tIns="0" rIns="0" bIns="0" rtlCol="0" anchor="t">
            <a:spAutoFit/>
          </a:bodyPr>
          <a:lstStyle/>
          <a:p>
            <a:pPr algn="ctr">
              <a:lnSpc>
                <a:spcPts val="3499"/>
              </a:lnSpc>
              <a:spcBef>
                <a:spcPct val="0"/>
              </a:spcBef>
            </a:pPr>
            <a:r>
              <a:rPr lang="en-US" sz="2499" b="1">
                <a:solidFill>
                  <a:srgbClr val="000000"/>
                </a:solidFill>
                <a:latin typeface="Poppins Bold"/>
                <a:ea typeface="Poppins Bold"/>
                <a:cs typeface="Poppins Bold"/>
                <a:sym typeface="Poppins Bold"/>
              </a:rPr>
              <a:t>Recommendations:</a:t>
            </a:r>
          </a:p>
        </p:txBody>
      </p:sp>
      <p:grpSp>
        <p:nvGrpSpPr>
          <p:cNvPr id="8" name="Group 8"/>
          <p:cNvGrpSpPr/>
          <p:nvPr/>
        </p:nvGrpSpPr>
        <p:grpSpPr>
          <a:xfrm>
            <a:off x="5775981" y="2208082"/>
            <a:ext cx="3086100" cy="609691"/>
            <a:chOff x="0" y="0"/>
            <a:chExt cx="812800" cy="160577"/>
          </a:xfrm>
        </p:grpSpPr>
        <p:sp>
          <p:nvSpPr>
            <p:cNvPr id="9" name="Freeform 9"/>
            <p:cNvSpPr/>
            <p:nvPr/>
          </p:nvSpPr>
          <p:spPr>
            <a:xfrm>
              <a:off x="0" y="0"/>
              <a:ext cx="812800" cy="160577"/>
            </a:xfrm>
            <a:custGeom>
              <a:avLst/>
              <a:gdLst/>
              <a:ahLst/>
              <a:cxnLst/>
              <a:rect l="l" t="t" r="r" b="b"/>
              <a:pathLst>
                <a:path w="812800" h="160577">
                  <a:moveTo>
                    <a:pt x="80289" y="0"/>
                  </a:moveTo>
                  <a:lnTo>
                    <a:pt x="732511" y="0"/>
                  </a:lnTo>
                  <a:cubicBezTo>
                    <a:pt x="753805" y="0"/>
                    <a:pt x="774227" y="8459"/>
                    <a:pt x="789284" y="23516"/>
                  </a:cubicBezTo>
                  <a:cubicBezTo>
                    <a:pt x="804341" y="38573"/>
                    <a:pt x="812800" y="58995"/>
                    <a:pt x="812800" y="80289"/>
                  </a:cubicBezTo>
                  <a:lnTo>
                    <a:pt x="812800" y="80289"/>
                  </a:lnTo>
                  <a:cubicBezTo>
                    <a:pt x="812800" y="101582"/>
                    <a:pt x="804341" y="122004"/>
                    <a:pt x="789284" y="137061"/>
                  </a:cubicBezTo>
                  <a:cubicBezTo>
                    <a:pt x="774227" y="152118"/>
                    <a:pt x="753805" y="160577"/>
                    <a:pt x="732511" y="160577"/>
                  </a:cubicBezTo>
                  <a:lnTo>
                    <a:pt x="80289" y="160577"/>
                  </a:lnTo>
                  <a:cubicBezTo>
                    <a:pt x="58995" y="160577"/>
                    <a:pt x="38573" y="152118"/>
                    <a:pt x="23516" y="137061"/>
                  </a:cubicBezTo>
                  <a:cubicBezTo>
                    <a:pt x="8459" y="122004"/>
                    <a:pt x="0" y="101582"/>
                    <a:pt x="0" y="80289"/>
                  </a:cubicBezTo>
                  <a:lnTo>
                    <a:pt x="0" y="80289"/>
                  </a:lnTo>
                  <a:cubicBezTo>
                    <a:pt x="0" y="58995"/>
                    <a:pt x="8459" y="38573"/>
                    <a:pt x="23516" y="23516"/>
                  </a:cubicBezTo>
                  <a:cubicBezTo>
                    <a:pt x="38573" y="8459"/>
                    <a:pt x="58995" y="0"/>
                    <a:pt x="80289" y="0"/>
                  </a:cubicBezTo>
                  <a:close/>
                </a:path>
              </a:pathLst>
            </a:custGeom>
            <a:solidFill>
              <a:srgbClr val="41B8D5"/>
            </a:solidFill>
          </p:spPr>
          <p:txBody>
            <a:bodyPr/>
            <a:lstStyle/>
            <a:p>
              <a:endParaRPr lang="en-GB"/>
            </a:p>
          </p:txBody>
        </p:sp>
        <p:sp>
          <p:nvSpPr>
            <p:cNvPr id="10" name="TextBox 10"/>
            <p:cNvSpPr txBox="1"/>
            <p:nvPr/>
          </p:nvSpPr>
          <p:spPr>
            <a:xfrm>
              <a:off x="0" y="-57150"/>
              <a:ext cx="812800" cy="217727"/>
            </a:xfrm>
            <a:prstGeom prst="rect">
              <a:avLst/>
            </a:prstGeom>
          </p:spPr>
          <p:txBody>
            <a:bodyPr lIns="50800" tIns="50800" rIns="50800" bIns="50800" rtlCol="0" anchor="ctr"/>
            <a:lstStyle/>
            <a:p>
              <a:pPr algn="ctr">
                <a:lnSpc>
                  <a:spcPts val="2379"/>
                </a:lnSpc>
              </a:pPr>
              <a:r>
                <a:rPr lang="en-US" sz="1699">
                  <a:solidFill>
                    <a:srgbClr val="000000"/>
                  </a:solidFill>
                  <a:latin typeface="Poppins"/>
                  <a:ea typeface="Poppins"/>
                  <a:cs typeface="Poppins"/>
                  <a:sym typeface="Poppins"/>
                </a:rPr>
                <a:t>For scientists in Ukraine:</a:t>
              </a:r>
            </a:p>
          </p:txBody>
        </p:sp>
      </p:grpSp>
      <p:grpSp>
        <p:nvGrpSpPr>
          <p:cNvPr id="11" name="Group 11"/>
          <p:cNvGrpSpPr/>
          <p:nvPr/>
        </p:nvGrpSpPr>
        <p:grpSpPr>
          <a:xfrm>
            <a:off x="11536826" y="2208082"/>
            <a:ext cx="5732961" cy="647791"/>
            <a:chOff x="0" y="0"/>
            <a:chExt cx="1509916" cy="170612"/>
          </a:xfrm>
        </p:grpSpPr>
        <p:sp>
          <p:nvSpPr>
            <p:cNvPr id="12" name="Freeform 12"/>
            <p:cNvSpPr/>
            <p:nvPr/>
          </p:nvSpPr>
          <p:spPr>
            <a:xfrm>
              <a:off x="0" y="0"/>
              <a:ext cx="1509916" cy="170612"/>
            </a:xfrm>
            <a:custGeom>
              <a:avLst/>
              <a:gdLst/>
              <a:ahLst/>
              <a:cxnLst/>
              <a:rect l="l" t="t" r="r" b="b"/>
              <a:pathLst>
                <a:path w="1509916" h="170612">
                  <a:moveTo>
                    <a:pt x="68872" y="0"/>
                  </a:moveTo>
                  <a:lnTo>
                    <a:pt x="1441044" y="0"/>
                  </a:lnTo>
                  <a:cubicBezTo>
                    <a:pt x="1479081" y="0"/>
                    <a:pt x="1509916" y="30835"/>
                    <a:pt x="1509916" y="68872"/>
                  </a:cubicBezTo>
                  <a:lnTo>
                    <a:pt x="1509916" y="101740"/>
                  </a:lnTo>
                  <a:cubicBezTo>
                    <a:pt x="1509916" y="139777"/>
                    <a:pt x="1479081" y="170612"/>
                    <a:pt x="1441044" y="170612"/>
                  </a:cubicBezTo>
                  <a:lnTo>
                    <a:pt x="68872" y="170612"/>
                  </a:lnTo>
                  <a:cubicBezTo>
                    <a:pt x="30835" y="170612"/>
                    <a:pt x="0" y="139777"/>
                    <a:pt x="0" y="101740"/>
                  </a:cubicBezTo>
                  <a:lnTo>
                    <a:pt x="0" y="68872"/>
                  </a:lnTo>
                  <a:cubicBezTo>
                    <a:pt x="0" y="30835"/>
                    <a:pt x="30835" y="0"/>
                    <a:pt x="68872" y="0"/>
                  </a:cubicBezTo>
                  <a:close/>
                </a:path>
              </a:pathLst>
            </a:custGeom>
            <a:solidFill>
              <a:srgbClr val="41B8D5"/>
            </a:solidFill>
          </p:spPr>
          <p:txBody>
            <a:bodyPr/>
            <a:lstStyle/>
            <a:p>
              <a:endParaRPr lang="en-GB"/>
            </a:p>
          </p:txBody>
        </p:sp>
        <p:sp>
          <p:nvSpPr>
            <p:cNvPr id="13" name="TextBox 13"/>
            <p:cNvSpPr txBox="1"/>
            <p:nvPr/>
          </p:nvSpPr>
          <p:spPr>
            <a:xfrm>
              <a:off x="0" y="-57150"/>
              <a:ext cx="1509916" cy="227762"/>
            </a:xfrm>
            <a:prstGeom prst="rect">
              <a:avLst/>
            </a:prstGeom>
          </p:spPr>
          <p:txBody>
            <a:bodyPr lIns="50800" tIns="50800" rIns="50800" bIns="50800" rtlCol="0" anchor="ctr"/>
            <a:lstStyle/>
            <a:p>
              <a:pPr algn="ctr">
                <a:lnSpc>
                  <a:spcPts val="2379"/>
                </a:lnSpc>
              </a:pPr>
              <a:r>
                <a:rPr lang="en-US" sz="1699">
                  <a:solidFill>
                    <a:srgbClr val="000000"/>
                  </a:solidFill>
                  <a:latin typeface="Poppins"/>
                  <a:ea typeface="Poppins"/>
                  <a:cs typeface="Poppins"/>
                  <a:sym typeface="Poppins"/>
                </a:rPr>
                <a:t>For universities and research labs in Ukraine: </a:t>
              </a:r>
            </a:p>
          </p:txBody>
        </p:sp>
      </p:grpSp>
      <p:grpSp>
        <p:nvGrpSpPr>
          <p:cNvPr id="14" name="Group 14"/>
          <p:cNvGrpSpPr/>
          <p:nvPr/>
        </p:nvGrpSpPr>
        <p:grpSpPr>
          <a:xfrm>
            <a:off x="74337" y="2985108"/>
            <a:ext cx="4100399" cy="2233283"/>
            <a:chOff x="0" y="0"/>
            <a:chExt cx="1079940" cy="588190"/>
          </a:xfrm>
        </p:grpSpPr>
        <p:sp>
          <p:nvSpPr>
            <p:cNvPr id="15" name="Freeform 15"/>
            <p:cNvSpPr/>
            <p:nvPr/>
          </p:nvSpPr>
          <p:spPr>
            <a:xfrm>
              <a:off x="0" y="0"/>
              <a:ext cx="1079940" cy="588190"/>
            </a:xfrm>
            <a:custGeom>
              <a:avLst/>
              <a:gdLst/>
              <a:ahLst/>
              <a:cxnLst/>
              <a:rect l="l" t="t" r="r" b="b"/>
              <a:pathLst>
                <a:path w="1079940" h="588190">
                  <a:moveTo>
                    <a:pt x="96293" y="0"/>
                  </a:moveTo>
                  <a:lnTo>
                    <a:pt x="983648" y="0"/>
                  </a:lnTo>
                  <a:cubicBezTo>
                    <a:pt x="1036829" y="0"/>
                    <a:pt x="1079940" y="43112"/>
                    <a:pt x="1079940" y="96293"/>
                  </a:cubicBezTo>
                  <a:lnTo>
                    <a:pt x="1079940" y="491897"/>
                  </a:lnTo>
                  <a:cubicBezTo>
                    <a:pt x="1079940" y="545078"/>
                    <a:pt x="1036829" y="588190"/>
                    <a:pt x="983648" y="588190"/>
                  </a:cubicBezTo>
                  <a:lnTo>
                    <a:pt x="96293" y="588190"/>
                  </a:lnTo>
                  <a:cubicBezTo>
                    <a:pt x="43112" y="588190"/>
                    <a:pt x="0" y="545078"/>
                    <a:pt x="0" y="491897"/>
                  </a:cubicBezTo>
                  <a:lnTo>
                    <a:pt x="0" y="96293"/>
                  </a:lnTo>
                  <a:cubicBezTo>
                    <a:pt x="0" y="43112"/>
                    <a:pt x="43112" y="0"/>
                    <a:pt x="96293" y="0"/>
                  </a:cubicBezTo>
                  <a:close/>
                </a:path>
              </a:pathLst>
            </a:custGeom>
            <a:solidFill>
              <a:srgbClr val="F4CE46"/>
            </a:solidFill>
          </p:spPr>
          <p:txBody>
            <a:bodyPr/>
            <a:lstStyle/>
            <a:p>
              <a:endParaRPr lang="en-GB"/>
            </a:p>
          </p:txBody>
        </p:sp>
        <p:sp>
          <p:nvSpPr>
            <p:cNvPr id="16" name="TextBox 16"/>
            <p:cNvSpPr txBox="1"/>
            <p:nvPr/>
          </p:nvSpPr>
          <p:spPr>
            <a:xfrm>
              <a:off x="0" y="-57150"/>
              <a:ext cx="1079940" cy="645340"/>
            </a:xfrm>
            <a:prstGeom prst="rect">
              <a:avLst/>
            </a:prstGeom>
          </p:spPr>
          <p:txBody>
            <a:bodyPr lIns="50800" tIns="50800" rIns="50800" bIns="50800" rtlCol="0" anchor="ctr"/>
            <a:lstStyle/>
            <a:p>
              <a:pPr marL="285750" indent="-285750" algn="ctr">
                <a:lnSpc>
                  <a:spcPts val="2379"/>
                </a:lnSpc>
                <a:buFont typeface="Arial" panose="020B0604020202020204" pitchFamily="34" charset="0"/>
                <a:buChar char="•"/>
              </a:pPr>
              <a:r>
                <a:rPr lang="en-US" sz="1699" dirty="0">
                  <a:solidFill>
                    <a:srgbClr val="000000"/>
                  </a:solidFill>
                  <a:latin typeface="Poppins"/>
                  <a:ea typeface="Poppins"/>
                  <a:cs typeface="Poppins"/>
                  <a:sym typeface="Poppins"/>
                </a:rPr>
                <a:t>To be proactive and ask the Ukrainian universities and colleagues about their challenges and needs. Remember, a war is currently ongoing in Ukraine, and they are busy with another kind of routine. </a:t>
              </a:r>
            </a:p>
          </p:txBody>
        </p:sp>
      </p:grpSp>
      <p:grpSp>
        <p:nvGrpSpPr>
          <p:cNvPr id="17" name="Group 17"/>
          <p:cNvGrpSpPr/>
          <p:nvPr/>
        </p:nvGrpSpPr>
        <p:grpSpPr>
          <a:xfrm>
            <a:off x="4555736" y="2686519"/>
            <a:ext cx="5650096" cy="2808097"/>
            <a:chOff x="0" y="-57150"/>
            <a:chExt cx="1488091" cy="653551"/>
          </a:xfrm>
        </p:grpSpPr>
        <p:sp>
          <p:nvSpPr>
            <p:cNvPr id="18" name="Freeform 18"/>
            <p:cNvSpPr/>
            <p:nvPr/>
          </p:nvSpPr>
          <p:spPr>
            <a:xfrm>
              <a:off x="0" y="-13522"/>
              <a:ext cx="1488091" cy="596401"/>
            </a:xfrm>
            <a:custGeom>
              <a:avLst/>
              <a:gdLst/>
              <a:ahLst/>
              <a:cxnLst/>
              <a:rect l="l" t="t" r="r" b="b"/>
              <a:pathLst>
                <a:path w="1488091" h="596401">
                  <a:moveTo>
                    <a:pt x="69882" y="0"/>
                  </a:moveTo>
                  <a:lnTo>
                    <a:pt x="1418210" y="0"/>
                  </a:lnTo>
                  <a:cubicBezTo>
                    <a:pt x="1456804" y="0"/>
                    <a:pt x="1488091" y="31287"/>
                    <a:pt x="1488091" y="69882"/>
                  </a:cubicBezTo>
                  <a:lnTo>
                    <a:pt x="1488091" y="526519"/>
                  </a:lnTo>
                  <a:cubicBezTo>
                    <a:pt x="1488091" y="565114"/>
                    <a:pt x="1456804" y="596401"/>
                    <a:pt x="1418210" y="596401"/>
                  </a:cubicBezTo>
                  <a:lnTo>
                    <a:pt x="69882" y="596401"/>
                  </a:lnTo>
                  <a:cubicBezTo>
                    <a:pt x="31287" y="596401"/>
                    <a:pt x="0" y="565114"/>
                    <a:pt x="0" y="526519"/>
                  </a:cubicBezTo>
                  <a:lnTo>
                    <a:pt x="0" y="69882"/>
                  </a:lnTo>
                  <a:cubicBezTo>
                    <a:pt x="0" y="31287"/>
                    <a:pt x="31287" y="0"/>
                    <a:pt x="69882" y="0"/>
                  </a:cubicBezTo>
                  <a:close/>
                </a:path>
              </a:pathLst>
            </a:custGeom>
            <a:solidFill>
              <a:srgbClr val="F4CE46"/>
            </a:solidFill>
          </p:spPr>
          <p:txBody>
            <a:bodyPr/>
            <a:lstStyle/>
            <a:p>
              <a:endParaRPr lang="en-GB"/>
            </a:p>
          </p:txBody>
        </p:sp>
        <p:sp>
          <p:nvSpPr>
            <p:cNvPr id="19" name="TextBox 19"/>
            <p:cNvSpPr txBox="1"/>
            <p:nvPr/>
          </p:nvSpPr>
          <p:spPr>
            <a:xfrm>
              <a:off x="0" y="-57150"/>
              <a:ext cx="1488091" cy="653551"/>
            </a:xfrm>
            <a:prstGeom prst="rect">
              <a:avLst/>
            </a:prstGeom>
          </p:spPr>
          <p:txBody>
            <a:bodyPr lIns="50800" tIns="50800" rIns="50800" bIns="50800" rtlCol="0" anchor="ctr"/>
            <a:lstStyle/>
            <a:p>
              <a:pPr marL="285750" indent="-285750" algn="ctr">
                <a:lnSpc>
                  <a:spcPts val="2379"/>
                </a:lnSpc>
                <a:buFont typeface="Arial" panose="020B0604020202020204" pitchFamily="34" charset="0"/>
                <a:buChar char="•"/>
              </a:pPr>
              <a:r>
                <a:rPr lang="en-US" sz="1699" dirty="0">
                  <a:solidFill>
                    <a:srgbClr val="000000"/>
                  </a:solidFill>
                  <a:latin typeface="Poppins"/>
                  <a:ea typeface="Poppins"/>
                  <a:cs typeface="Poppins"/>
                  <a:sym typeface="Poppins"/>
                </a:rPr>
                <a:t>To join different activities related to science diaspora engagement (mentorship programs, online presentations, etc.)</a:t>
              </a:r>
            </a:p>
            <a:p>
              <a:pPr marL="285750" indent="-285750" algn="ctr">
                <a:lnSpc>
                  <a:spcPts val="2379"/>
                </a:lnSpc>
                <a:buFont typeface="Arial" panose="020B0604020202020204" pitchFamily="34" charset="0"/>
                <a:buChar char="•"/>
              </a:pPr>
              <a:r>
                <a:rPr lang="en-US" sz="1699" dirty="0">
                  <a:solidFill>
                    <a:srgbClr val="000000"/>
                  </a:solidFill>
                  <a:latin typeface="Poppins"/>
                  <a:ea typeface="Poppins"/>
                  <a:cs typeface="Poppins"/>
                  <a:sym typeface="Poppins"/>
                </a:rPr>
                <a:t>To use the www.ukrdiaspora.nauka.gov.ua platform for searching contacts and participating in the mentorship program, learn more about the benefits of diaspora cooperation.</a:t>
              </a:r>
            </a:p>
          </p:txBody>
        </p:sp>
      </p:grpSp>
      <p:grpSp>
        <p:nvGrpSpPr>
          <p:cNvPr id="20" name="Group 20"/>
          <p:cNvGrpSpPr/>
          <p:nvPr/>
        </p:nvGrpSpPr>
        <p:grpSpPr>
          <a:xfrm>
            <a:off x="10586832" y="2985108"/>
            <a:ext cx="7314152" cy="4077794"/>
            <a:chOff x="0" y="0"/>
            <a:chExt cx="1926361" cy="1073987"/>
          </a:xfrm>
        </p:grpSpPr>
        <p:sp>
          <p:nvSpPr>
            <p:cNvPr id="21" name="Freeform 21"/>
            <p:cNvSpPr/>
            <p:nvPr/>
          </p:nvSpPr>
          <p:spPr>
            <a:xfrm>
              <a:off x="0" y="0"/>
              <a:ext cx="1926361" cy="1073987"/>
            </a:xfrm>
            <a:custGeom>
              <a:avLst/>
              <a:gdLst/>
              <a:ahLst/>
              <a:cxnLst/>
              <a:rect l="l" t="t" r="r" b="b"/>
              <a:pathLst>
                <a:path w="1926361" h="1073987">
                  <a:moveTo>
                    <a:pt x="53983" y="0"/>
                  </a:moveTo>
                  <a:lnTo>
                    <a:pt x="1872378" y="0"/>
                  </a:lnTo>
                  <a:cubicBezTo>
                    <a:pt x="1902192" y="0"/>
                    <a:pt x="1926361" y="24169"/>
                    <a:pt x="1926361" y="53983"/>
                  </a:cubicBezTo>
                  <a:lnTo>
                    <a:pt x="1926361" y="1020004"/>
                  </a:lnTo>
                  <a:cubicBezTo>
                    <a:pt x="1926361" y="1049818"/>
                    <a:pt x="1902192" y="1073987"/>
                    <a:pt x="1872378" y="1073987"/>
                  </a:cubicBezTo>
                  <a:lnTo>
                    <a:pt x="53983" y="1073987"/>
                  </a:lnTo>
                  <a:cubicBezTo>
                    <a:pt x="24169" y="1073987"/>
                    <a:pt x="0" y="1049818"/>
                    <a:pt x="0" y="1020004"/>
                  </a:cubicBezTo>
                  <a:lnTo>
                    <a:pt x="0" y="53983"/>
                  </a:lnTo>
                  <a:cubicBezTo>
                    <a:pt x="0" y="24169"/>
                    <a:pt x="24169" y="0"/>
                    <a:pt x="53983" y="0"/>
                  </a:cubicBezTo>
                  <a:close/>
                </a:path>
              </a:pathLst>
            </a:custGeom>
            <a:solidFill>
              <a:srgbClr val="F4CE46"/>
            </a:solidFill>
          </p:spPr>
          <p:txBody>
            <a:bodyPr/>
            <a:lstStyle/>
            <a:p>
              <a:endParaRPr lang="en-GB"/>
            </a:p>
          </p:txBody>
        </p:sp>
        <p:sp>
          <p:nvSpPr>
            <p:cNvPr id="22" name="TextBox 22"/>
            <p:cNvSpPr txBox="1"/>
            <p:nvPr/>
          </p:nvSpPr>
          <p:spPr>
            <a:xfrm>
              <a:off x="0" y="-57150"/>
              <a:ext cx="1926361" cy="1131137"/>
            </a:xfrm>
            <a:prstGeom prst="rect">
              <a:avLst/>
            </a:prstGeom>
          </p:spPr>
          <p:txBody>
            <a:bodyPr lIns="50800" tIns="50800" rIns="50800" bIns="50800" rtlCol="0" anchor="ctr"/>
            <a:lstStyle/>
            <a:p>
              <a:pPr marL="285750" indent="-285750" algn="ctr">
                <a:lnSpc>
                  <a:spcPts val="2379"/>
                </a:lnSpc>
                <a:buFont typeface="Arial" panose="020B0604020202020204" pitchFamily="34" charset="0"/>
                <a:buChar char="•"/>
              </a:pPr>
              <a:r>
                <a:rPr lang="en-US" sz="1699" dirty="0">
                  <a:solidFill>
                    <a:srgbClr val="000000"/>
                  </a:solidFill>
                  <a:latin typeface="Poppins"/>
                  <a:ea typeface="Poppins"/>
                  <a:cs typeface="Poppins"/>
                  <a:sym typeface="Poppins"/>
                </a:rPr>
                <a:t>To work and establish connections with alumni who are considered diaspora scientists. Additionally, paying attention to the administrative staff can facilitate various connections and open new horizons for collaboration. </a:t>
              </a:r>
            </a:p>
            <a:p>
              <a:pPr marL="285750" indent="-285750" algn="ctr">
                <a:lnSpc>
                  <a:spcPts val="2379"/>
                </a:lnSpc>
                <a:buFont typeface="Arial" panose="020B0604020202020204" pitchFamily="34" charset="0"/>
                <a:buChar char="•"/>
              </a:pPr>
              <a:r>
                <a:rPr lang="en-US" sz="1699" dirty="0">
                  <a:solidFill>
                    <a:srgbClr val="000000"/>
                  </a:solidFill>
                  <a:latin typeface="Poppins"/>
                  <a:ea typeface="Poppins"/>
                  <a:cs typeface="Poppins"/>
                  <a:sym typeface="Poppins"/>
                </a:rPr>
                <a:t>To prepare reports on the needs and problems of universities and laboratories, and to publicize information.</a:t>
              </a:r>
            </a:p>
            <a:p>
              <a:pPr marL="285750" indent="-285750" algn="ctr">
                <a:lnSpc>
                  <a:spcPts val="2379"/>
                </a:lnSpc>
                <a:buFont typeface="Arial" panose="020B0604020202020204" pitchFamily="34" charset="0"/>
                <a:buChar char="•"/>
              </a:pPr>
              <a:r>
                <a:rPr lang="en-US" sz="1699" dirty="0">
                  <a:solidFill>
                    <a:srgbClr val="000000"/>
                  </a:solidFill>
                  <a:latin typeface="Poppins"/>
                  <a:ea typeface="Poppins"/>
                  <a:cs typeface="Poppins"/>
                  <a:sym typeface="Poppins"/>
                </a:rPr>
                <a:t>To develop a mechanism of saying “Goodbye” and “Thank you” for those who left Ukraine after 2022 because of the war. They are the next generation of the Ukrainian science diaspora.</a:t>
              </a:r>
            </a:p>
            <a:p>
              <a:pPr marL="285750" indent="-285750" algn="ctr">
                <a:lnSpc>
                  <a:spcPts val="2379"/>
                </a:lnSpc>
                <a:buFont typeface="Arial" panose="020B0604020202020204" pitchFamily="34" charset="0"/>
                <a:buChar char="•"/>
              </a:pPr>
              <a:r>
                <a:rPr lang="en-US" sz="1699" dirty="0">
                  <a:solidFill>
                    <a:srgbClr val="000000"/>
                  </a:solidFill>
                  <a:latin typeface="Poppins"/>
                  <a:ea typeface="Poppins"/>
                  <a:cs typeface="Poppins"/>
                  <a:sym typeface="Poppins"/>
                </a:rPr>
                <a:t>To provide opportunities to continue the affiliation with the Ukrainian university (digital ambassadors, scientific volunteers, academic attachés, research liaisons, honorary researchers, knowledge partners, etc.).</a:t>
              </a:r>
            </a:p>
          </p:txBody>
        </p:sp>
      </p:grpSp>
      <p:grpSp>
        <p:nvGrpSpPr>
          <p:cNvPr id="23" name="Group 23"/>
          <p:cNvGrpSpPr/>
          <p:nvPr/>
        </p:nvGrpSpPr>
        <p:grpSpPr>
          <a:xfrm>
            <a:off x="2324784" y="5494616"/>
            <a:ext cx="6469526" cy="694368"/>
            <a:chOff x="0" y="0"/>
            <a:chExt cx="1703908" cy="182879"/>
          </a:xfrm>
        </p:grpSpPr>
        <p:sp>
          <p:nvSpPr>
            <p:cNvPr id="24" name="Freeform 24"/>
            <p:cNvSpPr/>
            <p:nvPr/>
          </p:nvSpPr>
          <p:spPr>
            <a:xfrm>
              <a:off x="0" y="0"/>
              <a:ext cx="1703908" cy="182879"/>
            </a:xfrm>
            <a:custGeom>
              <a:avLst/>
              <a:gdLst/>
              <a:ahLst/>
              <a:cxnLst/>
              <a:rect l="l" t="t" r="r" b="b"/>
              <a:pathLst>
                <a:path w="1703908" h="182879">
                  <a:moveTo>
                    <a:pt x="61030" y="0"/>
                  </a:moveTo>
                  <a:lnTo>
                    <a:pt x="1642878" y="0"/>
                  </a:lnTo>
                  <a:cubicBezTo>
                    <a:pt x="1659064" y="0"/>
                    <a:pt x="1674587" y="6430"/>
                    <a:pt x="1686033" y="17875"/>
                  </a:cubicBezTo>
                  <a:cubicBezTo>
                    <a:pt x="1697478" y="29321"/>
                    <a:pt x="1703908" y="44844"/>
                    <a:pt x="1703908" y="61030"/>
                  </a:cubicBezTo>
                  <a:lnTo>
                    <a:pt x="1703908" y="121848"/>
                  </a:lnTo>
                  <a:cubicBezTo>
                    <a:pt x="1703908" y="155555"/>
                    <a:pt x="1676584" y="182879"/>
                    <a:pt x="1642878" y="182879"/>
                  </a:cubicBezTo>
                  <a:lnTo>
                    <a:pt x="61030" y="182879"/>
                  </a:lnTo>
                  <a:cubicBezTo>
                    <a:pt x="44844" y="182879"/>
                    <a:pt x="29321" y="176449"/>
                    <a:pt x="17875" y="165003"/>
                  </a:cubicBezTo>
                  <a:cubicBezTo>
                    <a:pt x="6430" y="153558"/>
                    <a:pt x="0" y="138035"/>
                    <a:pt x="0" y="121848"/>
                  </a:cubicBezTo>
                  <a:lnTo>
                    <a:pt x="0" y="61030"/>
                  </a:lnTo>
                  <a:cubicBezTo>
                    <a:pt x="0" y="44844"/>
                    <a:pt x="6430" y="29321"/>
                    <a:pt x="17875" y="17875"/>
                  </a:cubicBezTo>
                  <a:cubicBezTo>
                    <a:pt x="29321" y="6430"/>
                    <a:pt x="44844" y="0"/>
                    <a:pt x="61030" y="0"/>
                  </a:cubicBezTo>
                  <a:close/>
                </a:path>
              </a:pathLst>
            </a:custGeom>
            <a:solidFill>
              <a:srgbClr val="41B8D5"/>
            </a:solidFill>
          </p:spPr>
          <p:txBody>
            <a:bodyPr/>
            <a:lstStyle/>
            <a:p>
              <a:endParaRPr lang="en-GB"/>
            </a:p>
          </p:txBody>
        </p:sp>
        <p:sp>
          <p:nvSpPr>
            <p:cNvPr id="25" name="TextBox 25"/>
            <p:cNvSpPr txBox="1"/>
            <p:nvPr/>
          </p:nvSpPr>
          <p:spPr>
            <a:xfrm>
              <a:off x="0" y="-57150"/>
              <a:ext cx="1703908" cy="240029"/>
            </a:xfrm>
            <a:prstGeom prst="rect">
              <a:avLst/>
            </a:prstGeom>
          </p:spPr>
          <p:txBody>
            <a:bodyPr lIns="50800" tIns="50800" rIns="50800" bIns="50800" rtlCol="0" anchor="ctr"/>
            <a:lstStyle/>
            <a:p>
              <a:pPr algn="ctr">
                <a:lnSpc>
                  <a:spcPts val="2379"/>
                </a:lnSpc>
              </a:pPr>
              <a:r>
                <a:rPr lang="en-US" sz="1699" dirty="0">
                  <a:solidFill>
                    <a:srgbClr val="000000"/>
                  </a:solidFill>
                  <a:latin typeface="Poppins"/>
                  <a:ea typeface="Poppins"/>
                  <a:cs typeface="Poppins"/>
                  <a:sym typeface="Poppins"/>
                </a:rPr>
                <a:t>For the Ministry of Education and Science in Ukraine and other Ministries (related to the field of expertise): </a:t>
              </a:r>
            </a:p>
          </p:txBody>
        </p:sp>
      </p:grpSp>
      <p:grpSp>
        <p:nvGrpSpPr>
          <p:cNvPr id="26" name="Group 26"/>
          <p:cNvGrpSpPr/>
          <p:nvPr/>
        </p:nvGrpSpPr>
        <p:grpSpPr>
          <a:xfrm>
            <a:off x="197427" y="6093674"/>
            <a:ext cx="10008405" cy="3007451"/>
            <a:chOff x="0" y="-57150"/>
            <a:chExt cx="2635959" cy="792086"/>
          </a:xfrm>
        </p:grpSpPr>
        <p:sp>
          <p:nvSpPr>
            <p:cNvPr id="27" name="Freeform 27"/>
            <p:cNvSpPr/>
            <p:nvPr/>
          </p:nvSpPr>
          <p:spPr>
            <a:xfrm>
              <a:off x="0" y="0"/>
              <a:ext cx="2635958" cy="674169"/>
            </a:xfrm>
            <a:custGeom>
              <a:avLst/>
              <a:gdLst/>
              <a:ahLst/>
              <a:cxnLst/>
              <a:rect l="l" t="t" r="r" b="b"/>
              <a:pathLst>
                <a:path w="2635958" h="674169">
                  <a:moveTo>
                    <a:pt x="39451" y="0"/>
                  </a:moveTo>
                  <a:lnTo>
                    <a:pt x="2596508" y="0"/>
                  </a:lnTo>
                  <a:cubicBezTo>
                    <a:pt x="2618296" y="0"/>
                    <a:pt x="2635958" y="17663"/>
                    <a:pt x="2635958" y="39451"/>
                  </a:cubicBezTo>
                  <a:lnTo>
                    <a:pt x="2635958" y="634718"/>
                  </a:lnTo>
                  <a:cubicBezTo>
                    <a:pt x="2635958" y="645181"/>
                    <a:pt x="2631802" y="655216"/>
                    <a:pt x="2624404" y="662614"/>
                  </a:cubicBezTo>
                  <a:cubicBezTo>
                    <a:pt x="2617005" y="670013"/>
                    <a:pt x="2606971" y="674169"/>
                    <a:pt x="2596508" y="674169"/>
                  </a:cubicBezTo>
                  <a:lnTo>
                    <a:pt x="39451" y="674169"/>
                  </a:lnTo>
                  <a:cubicBezTo>
                    <a:pt x="17663" y="674169"/>
                    <a:pt x="0" y="656506"/>
                    <a:pt x="0" y="634718"/>
                  </a:cubicBezTo>
                  <a:lnTo>
                    <a:pt x="0" y="39451"/>
                  </a:lnTo>
                  <a:cubicBezTo>
                    <a:pt x="0" y="17663"/>
                    <a:pt x="17663" y="0"/>
                    <a:pt x="39451" y="0"/>
                  </a:cubicBezTo>
                  <a:close/>
                </a:path>
              </a:pathLst>
            </a:custGeom>
            <a:solidFill>
              <a:srgbClr val="F4CE46"/>
            </a:solidFill>
          </p:spPr>
          <p:txBody>
            <a:bodyPr/>
            <a:lstStyle/>
            <a:p>
              <a:endParaRPr lang="en-GB"/>
            </a:p>
          </p:txBody>
        </p:sp>
        <p:sp>
          <p:nvSpPr>
            <p:cNvPr id="28" name="TextBox 28"/>
            <p:cNvSpPr txBox="1"/>
            <p:nvPr/>
          </p:nvSpPr>
          <p:spPr>
            <a:xfrm>
              <a:off x="0" y="-57150"/>
              <a:ext cx="2635959" cy="792086"/>
            </a:xfrm>
            <a:prstGeom prst="rect">
              <a:avLst/>
            </a:prstGeom>
          </p:spPr>
          <p:txBody>
            <a:bodyPr lIns="50800" tIns="50800" rIns="50800" bIns="50800" rtlCol="0" anchor="ctr"/>
            <a:lstStyle/>
            <a:p>
              <a:pPr marL="285750" indent="-285750" algn="ctr">
                <a:lnSpc>
                  <a:spcPts val="2379"/>
                </a:lnSpc>
                <a:buFont typeface="Arial" panose="020B0604020202020204" pitchFamily="34" charset="0"/>
                <a:buChar char="•"/>
              </a:pPr>
              <a:r>
                <a:rPr lang="en-US" sz="1699" dirty="0">
                  <a:solidFill>
                    <a:srgbClr val="000000"/>
                  </a:solidFill>
                  <a:latin typeface="Poppins"/>
                  <a:ea typeface="Poppins"/>
                  <a:cs typeface="Poppins"/>
                  <a:sym typeface="Poppins"/>
                </a:rPr>
                <a:t>To transform the Ukrainian Science diaspora initiative into a coordination </a:t>
              </a:r>
              <a:r>
                <a:rPr lang="en-US" sz="1699" dirty="0" err="1">
                  <a:solidFill>
                    <a:srgbClr val="000000"/>
                  </a:solidFill>
                  <a:latin typeface="Poppins"/>
                  <a:ea typeface="Poppins"/>
                  <a:cs typeface="Poppins"/>
                  <a:sym typeface="Poppins"/>
                </a:rPr>
                <a:t>centre</a:t>
              </a:r>
              <a:r>
                <a:rPr lang="en-US" sz="1699" dirty="0">
                  <a:solidFill>
                    <a:srgbClr val="000000"/>
                  </a:solidFill>
                  <a:latin typeface="Poppins"/>
                  <a:ea typeface="Poppins"/>
                  <a:cs typeface="Poppins"/>
                  <a:sym typeface="Poppins"/>
                </a:rPr>
                <a:t> with the diaspora.</a:t>
              </a:r>
            </a:p>
            <a:p>
              <a:pPr marL="285750" indent="-285750" algn="ctr">
                <a:lnSpc>
                  <a:spcPts val="2379"/>
                </a:lnSpc>
                <a:buFont typeface="Arial" panose="020B0604020202020204" pitchFamily="34" charset="0"/>
                <a:buChar char="•"/>
              </a:pPr>
              <a:r>
                <a:rPr lang="en-US" sz="1699" dirty="0">
                  <a:solidFill>
                    <a:srgbClr val="000000"/>
                  </a:solidFill>
                  <a:latin typeface="Poppins"/>
                  <a:ea typeface="Poppins"/>
                  <a:cs typeface="Poppins"/>
                  <a:sym typeface="Poppins"/>
                </a:rPr>
                <a:t>To create an advisory body under the Ministry of Education and Science of Ukraine and other Ministries (related to the field of expertise)/or to invite them to working groups, which would include scientists from the diaspora who would directly participate in the process of forming policies in the field of science, higher education, and innovations.</a:t>
              </a:r>
            </a:p>
            <a:p>
              <a:pPr marL="285750" indent="-285750" algn="ctr">
                <a:lnSpc>
                  <a:spcPts val="2379"/>
                </a:lnSpc>
                <a:buFont typeface="Arial" panose="020B0604020202020204" pitchFamily="34" charset="0"/>
                <a:buChar char="•"/>
              </a:pPr>
              <a:r>
                <a:rPr lang="en-US" sz="1699" dirty="0">
                  <a:solidFill>
                    <a:srgbClr val="000000"/>
                  </a:solidFill>
                  <a:latin typeface="Poppins"/>
                  <a:ea typeface="Poppins"/>
                  <a:cs typeface="Poppins"/>
                  <a:sym typeface="Poppins"/>
                </a:rPr>
                <a:t>To promote the importance of the diaspora scientists' engagement in different activities, including in their digests for scientists' information from the science diaspora community. </a:t>
              </a:r>
            </a:p>
          </p:txBody>
        </p:sp>
      </p:grpSp>
      <p:grpSp>
        <p:nvGrpSpPr>
          <p:cNvPr id="29" name="Group 29"/>
          <p:cNvGrpSpPr/>
          <p:nvPr/>
        </p:nvGrpSpPr>
        <p:grpSpPr>
          <a:xfrm>
            <a:off x="11536826" y="7339126"/>
            <a:ext cx="5496801" cy="788085"/>
            <a:chOff x="0" y="0"/>
            <a:chExt cx="1447717" cy="207562"/>
          </a:xfrm>
        </p:grpSpPr>
        <p:sp>
          <p:nvSpPr>
            <p:cNvPr id="30" name="Freeform 30"/>
            <p:cNvSpPr/>
            <p:nvPr/>
          </p:nvSpPr>
          <p:spPr>
            <a:xfrm>
              <a:off x="0" y="0"/>
              <a:ext cx="1447717" cy="207562"/>
            </a:xfrm>
            <a:custGeom>
              <a:avLst/>
              <a:gdLst/>
              <a:ahLst/>
              <a:cxnLst/>
              <a:rect l="l" t="t" r="r" b="b"/>
              <a:pathLst>
                <a:path w="1447717" h="207562">
                  <a:moveTo>
                    <a:pt x="71830" y="0"/>
                  </a:moveTo>
                  <a:lnTo>
                    <a:pt x="1375887" y="0"/>
                  </a:lnTo>
                  <a:cubicBezTo>
                    <a:pt x="1394937" y="0"/>
                    <a:pt x="1413208" y="7568"/>
                    <a:pt x="1426678" y="21039"/>
                  </a:cubicBezTo>
                  <a:cubicBezTo>
                    <a:pt x="1440149" y="34509"/>
                    <a:pt x="1447717" y="52780"/>
                    <a:pt x="1447717" y="71830"/>
                  </a:cubicBezTo>
                  <a:lnTo>
                    <a:pt x="1447717" y="135731"/>
                  </a:lnTo>
                  <a:cubicBezTo>
                    <a:pt x="1447717" y="154782"/>
                    <a:pt x="1440149" y="173052"/>
                    <a:pt x="1426678" y="186523"/>
                  </a:cubicBezTo>
                  <a:cubicBezTo>
                    <a:pt x="1413208" y="199994"/>
                    <a:pt x="1394937" y="207562"/>
                    <a:pt x="1375887" y="207562"/>
                  </a:cubicBezTo>
                  <a:lnTo>
                    <a:pt x="71830" y="207562"/>
                  </a:lnTo>
                  <a:cubicBezTo>
                    <a:pt x="52780" y="207562"/>
                    <a:pt x="34509" y="199994"/>
                    <a:pt x="21039" y="186523"/>
                  </a:cubicBezTo>
                  <a:cubicBezTo>
                    <a:pt x="7568" y="173052"/>
                    <a:pt x="0" y="154782"/>
                    <a:pt x="0" y="135731"/>
                  </a:cubicBezTo>
                  <a:lnTo>
                    <a:pt x="0" y="71830"/>
                  </a:lnTo>
                  <a:cubicBezTo>
                    <a:pt x="0" y="52780"/>
                    <a:pt x="7568" y="34509"/>
                    <a:pt x="21039" y="21039"/>
                  </a:cubicBezTo>
                  <a:cubicBezTo>
                    <a:pt x="34509" y="7568"/>
                    <a:pt x="52780" y="0"/>
                    <a:pt x="71830" y="0"/>
                  </a:cubicBezTo>
                  <a:close/>
                </a:path>
              </a:pathLst>
            </a:custGeom>
            <a:solidFill>
              <a:srgbClr val="41B8D5"/>
            </a:solidFill>
          </p:spPr>
          <p:txBody>
            <a:bodyPr/>
            <a:lstStyle/>
            <a:p>
              <a:endParaRPr lang="en-GB"/>
            </a:p>
          </p:txBody>
        </p:sp>
        <p:sp>
          <p:nvSpPr>
            <p:cNvPr id="31" name="TextBox 31"/>
            <p:cNvSpPr txBox="1"/>
            <p:nvPr/>
          </p:nvSpPr>
          <p:spPr>
            <a:xfrm>
              <a:off x="0" y="-57150"/>
              <a:ext cx="1447717" cy="264712"/>
            </a:xfrm>
            <a:prstGeom prst="rect">
              <a:avLst/>
            </a:prstGeom>
          </p:spPr>
          <p:txBody>
            <a:bodyPr lIns="50800" tIns="50800" rIns="50800" bIns="50800" rtlCol="0" anchor="ctr"/>
            <a:lstStyle/>
            <a:p>
              <a:pPr algn="ctr">
                <a:lnSpc>
                  <a:spcPts val="2379"/>
                </a:lnSpc>
              </a:pPr>
              <a:r>
                <a:rPr lang="en-US" sz="1699" dirty="0">
                  <a:solidFill>
                    <a:srgbClr val="000000"/>
                  </a:solidFill>
                  <a:latin typeface="Poppins"/>
                  <a:ea typeface="Poppins"/>
                  <a:cs typeface="Poppins"/>
                  <a:sym typeface="Poppins"/>
                </a:rPr>
                <a:t>For NGOs and other communities that represent different communities of scientists in Ukraine:</a:t>
              </a:r>
            </a:p>
          </p:txBody>
        </p:sp>
      </p:grpSp>
      <p:grpSp>
        <p:nvGrpSpPr>
          <p:cNvPr id="32" name="Group 32"/>
          <p:cNvGrpSpPr/>
          <p:nvPr/>
        </p:nvGrpSpPr>
        <p:grpSpPr>
          <a:xfrm>
            <a:off x="10618625" y="8305498"/>
            <a:ext cx="7314152" cy="1679102"/>
            <a:chOff x="0" y="0"/>
            <a:chExt cx="1926361" cy="442233"/>
          </a:xfrm>
        </p:grpSpPr>
        <p:sp>
          <p:nvSpPr>
            <p:cNvPr id="33" name="Freeform 33"/>
            <p:cNvSpPr/>
            <p:nvPr/>
          </p:nvSpPr>
          <p:spPr>
            <a:xfrm>
              <a:off x="0" y="0"/>
              <a:ext cx="1926361" cy="442233"/>
            </a:xfrm>
            <a:custGeom>
              <a:avLst/>
              <a:gdLst/>
              <a:ahLst/>
              <a:cxnLst/>
              <a:rect l="l" t="t" r="r" b="b"/>
              <a:pathLst>
                <a:path w="1926361" h="442233">
                  <a:moveTo>
                    <a:pt x="53983" y="0"/>
                  </a:moveTo>
                  <a:lnTo>
                    <a:pt x="1872378" y="0"/>
                  </a:lnTo>
                  <a:cubicBezTo>
                    <a:pt x="1902192" y="0"/>
                    <a:pt x="1926361" y="24169"/>
                    <a:pt x="1926361" y="53983"/>
                  </a:cubicBezTo>
                  <a:lnTo>
                    <a:pt x="1926361" y="388250"/>
                  </a:lnTo>
                  <a:cubicBezTo>
                    <a:pt x="1926361" y="418064"/>
                    <a:pt x="1902192" y="442233"/>
                    <a:pt x="1872378" y="442233"/>
                  </a:cubicBezTo>
                  <a:lnTo>
                    <a:pt x="53983" y="442233"/>
                  </a:lnTo>
                  <a:cubicBezTo>
                    <a:pt x="24169" y="442233"/>
                    <a:pt x="0" y="418064"/>
                    <a:pt x="0" y="388250"/>
                  </a:cubicBezTo>
                  <a:lnTo>
                    <a:pt x="0" y="53983"/>
                  </a:lnTo>
                  <a:cubicBezTo>
                    <a:pt x="0" y="24169"/>
                    <a:pt x="24169" y="0"/>
                    <a:pt x="53983" y="0"/>
                  </a:cubicBezTo>
                  <a:close/>
                </a:path>
              </a:pathLst>
            </a:custGeom>
            <a:solidFill>
              <a:srgbClr val="F4CE46"/>
            </a:solidFill>
          </p:spPr>
          <p:txBody>
            <a:bodyPr/>
            <a:lstStyle/>
            <a:p>
              <a:endParaRPr lang="en-GB"/>
            </a:p>
          </p:txBody>
        </p:sp>
        <p:sp>
          <p:nvSpPr>
            <p:cNvPr id="34" name="TextBox 34"/>
            <p:cNvSpPr txBox="1"/>
            <p:nvPr/>
          </p:nvSpPr>
          <p:spPr>
            <a:xfrm>
              <a:off x="0" y="-57150"/>
              <a:ext cx="1926361" cy="499383"/>
            </a:xfrm>
            <a:prstGeom prst="rect">
              <a:avLst/>
            </a:prstGeom>
          </p:spPr>
          <p:txBody>
            <a:bodyPr lIns="50800" tIns="50800" rIns="50800" bIns="50800" rtlCol="0" anchor="ctr"/>
            <a:lstStyle/>
            <a:p>
              <a:pPr marL="285750" indent="-285750" algn="ctr">
                <a:lnSpc>
                  <a:spcPts val="2379"/>
                </a:lnSpc>
                <a:buFont typeface="Arial" panose="020B0604020202020204" pitchFamily="34" charset="0"/>
                <a:buChar char="•"/>
              </a:pPr>
              <a:r>
                <a:rPr lang="en-US" sz="1699" dirty="0">
                  <a:solidFill>
                    <a:srgbClr val="000000"/>
                  </a:solidFill>
                  <a:latin typeface="Poppins"/>
                  <a:ea typeface="Poppins"/>
                  <a:cs typeface="Poppins"/>
                  <a:sym typeface="Poppins"/>
                </a:rPr>
                <a:t>To use the power of the network and become a hub for hosting the Ukrainian scientists in diaspora with speeches, presentations, etc. The network effect will multiply the impact of diaspora scholars and bringing new values in academic society. </a:t>
              </a:r>
            </a:p>
          </p:txBody>
        </p:sp>
      </p:grpSp>
    </p:spTree>
    <p:extLst>
      <p:ext uri="{BB962C8B-B14F-4D97-AF65-F5344CB8AC3E}">
        <p14:creationId xmlns:p14="http://schemas.microsoft.com/office/powerpoint/2010/main" val="36225914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TotalTime>
  <Words>2372</Words>
  <Application>Microsoft Office PowerPoint</Application>
  <PresentationFormat>Custom</PresentationFormat>
  <Paragraphs>317</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Poppins</vt:lpstr>
      <vt:lpstr>Poppins Bold</vt:lpstr>
      <vt:lpstr>Calibri</vt:lpstr>
      <vt:lpstr>Arial</vt:lpstr>
      <vt:lpstr>Montserrat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Оцінка впливу української наукової діаспори на відновлення системи досліджень та вищої освіти України</dc:title>
  <dc:creator>ВВ</dc:creator>
  <cp:lastModifiedBy>Yevheniia Polishchuk</cp:lastModifiedBy>
  <cp:revision>6</cp:revision>
  <dcterms:created xsi:type="dcterms:W3CDTF">2006-08-16T00:00:00Z</dcterms:created>
  <dcterms:modified xsi:type="dcterms:W3CDTF">2025-11-27T12:19:17Z</dcterms:modified>
  <dc:identifier>DAG5W4VMyIE</dc:identifier>
</cp:coreProperties>
</file>